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4"/>
  </p:sldMasterIdLst>
  <p:sldIdLst>
    <p:sldId id="256" r:id="rId5"/>
    <p:sldId id="271" r:id="rId6"/>
    <p:sldId id="257" r:id="rId7"/>
    <p:sldId id="258" r:id="rId8"/>
    <p:sldId id="259" r:id="rId9"/>
    <p:sldId id="260" r:id="rId10"/>
    <p:sldId id="261" r:id="rId11"/>
    <p:sldId id="264" r:id="rId12"/>
    <p:sldId id="263" r:id="rId13"/>
    <p:sldId id="266" r:id="rId14"/>
    <p:sldId id="265" r:id="rId15"/>
    <p:sldId id="267" r:id="rId16"/>
    <p:sldId id="268"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4" d="100"/>
          <a:sy n="64" d="100"/>
        </p:scale>
        <p:origin x="27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er Doyle" userId="S::heather.doyle@icon.org.uk::6beed007-2198-468a-bd51-f48a73458ed2" providerId="AD" clId="Web-{7AAD9F2E-0C8A-4566-6AF9-ACD7E7EFCFA1}"/>
    <pc:docChg chg="modSld">
      <pc:chgData name="Heather Doyle" userId="S::heather.doyle@icon.org.uk::6beed007-2198-468a-bd51-f48a73458ed2" providerId="AD" clId="Web-{7AAD9F2E-0C8A-4566-6AF9-ACD7E7EFCFA1}" dt="2025-10-15T09:48:57.681" v="30" actId="20577"/>
      <pc:docMkLst>
        <pc:docMk/>
      </pc:docMkLst>
      <pc:sldChg chg="modSp">
        <pc:chgData name="Heather Doyle" userId="S::heather.doyle@icon.org.uk::6beed007-2198-468a-bd51-f48a73458ed2" providerId="AD" clId="Web-{7AAD9F2E-0C8A-4566-6AF9-ACD7E7EFCFA1}" dt="2025-10-15T09:48:57.681" v="30" actId="20577"/>
        <pc:sldMkLst>
          <pc:docMk/>
          <pc:sldMk cId="1582051057" sldId="271"/>
        </pc:sldMkLst>
      </pc:sldChg>
    </pc:docChg>
  </pc:docChgLst>
  <pc:docChgLst>
    <pc:chgData name="Heather Doyle" userId="6beed007-2198-468a-bd51-f48a73458ed2" providerId="ADAL" clId="{61FA9BE4-C9AD-46CD-B91A-30ADFCC32269}"/>
    <pc:docChg chg="modSld">
      <pc:chgData name="Heather Doyle" userId="6beed007-2198-468a-bd51-f48a73458ed2" providerId="ADAL" clId="{61FA9BE4-C9AD-46CD-B91A-30ADFCC32269}" dt="2026-02-06T16:14:03.481" v="0" actId="20577"/>
      <pc:docMkLst>
        <pc:docMk/>
      </pc:docMkLst>
      <pc:sldChg chg="modSp mod">
        <pc:chgData name="Heather Doyle" userId="6beed007-2198-468a-bd51-f48a73458ed2" providerId="ADAL" clId="{61FA9BE4-C9AD-46CD-B91A-30ADFCC32269}" dt="2026-02-06T16:14:03.481" v="0" actId="20577"/>
        <pc:sldMkLst>
          <pc:docMk/>
          <pc:sldMk cId="1419302421" sldId="256"/>
        </pc:sldMkLst>
        <pc:spChg chg="mod">
          <ac:chgData name="Heather Doyle" userId="6beed007-2198-468a-bd51-f48a73458ed2" providerId="ADAL" clId="{61FA9BE4-C9AD-46CD-B91A-30ADFCC32269}" dt="2026-02-06T16:14:03.481" v="0" actId="20577"/>
          <ac:spMkLst>
            <pc:docMk/>
            <pc:sldMk cId="1419302421" sldId="256"/>
            <ac:spMk id="3" creationId="{276165EA-76A9-6E46-E6C7-34E9326B8D72}"/>
          </ac:spMkLst>
        </pc:spChg>
      </pc:sldChg>
    </pc:docChg>
  </pc:docChgLst>
  <pc:docChgLst>
    <pc:chgData name="Heather Doyle" userId="6beed007-2198-468a-bd51-f48a73458ed2" providerId="ADAL" clId="{E77099FE-D9A0-48BC-A7CF-CF2AF13E2E9F}"/>
    <pc:docChg chg="undo custSel addSld delSld modSld sldOrd">
      <pc:chgData name="Heather Doyle" userId="6beed007-2198-468a-bd51-f48a73458ed2" providerId="ADAL" clId="{E77099FE-D9A0-48BC-A7CF-CF2AF13E2E9F}" dt="2025-10-24T15:12:39.768" v="4065" actId="20577"/>
      <pc:docMkLst>
        <pc:docMk/>
      </pc:docMkLst>
      <pc:sldChg chg="addSp modSp mod">
        <pc:chgData name="Heather Doyle" userId="6beed007-2198-468a-bd51-f48a73458ed2" providerId="ADAL" clId="{E77099FE-D9A0-48BC-A7CF-CF2AF13E2E9F}" dt="2025-10-15T09:25:28.362" v="4064" actId="1076"/>
        <pc:sldMkLst>
          <pc:docMk/>
          <pc:sldMk cId="1419302421" sldId="256"/>
        </pc:sldMkLst>
      </pc:sldChg>
      <pc:sldChg chg="modSp mod">
        <pc:chgData name="Heather Doyle" userId="6beed007-2198-468a-bd51-f48a73458ed2" providerId="ADAL" clId="{E77099FE-D9A0-48BC-A7CF-CF2AF13E2E9F}" dt="2025-10-24T15:12:39.768" v="4065" actId="20577"/>
        <pc:sldMkLst>
          <pc:docMk/>
          <pc:sldMk cId="4033478760" sldId="257"/>
        </pc:sldMkLst>
      </pc:sldChg>
      <pc:sldChg chg="modSp mod">
        <pc:chgData name="Heather Doyle" userId="6beed007-2198-468a-bd51-f48a73458ed2" providerId="ADAL" clId="{E77099FE-D9A0-48BC-A7CF-CF2AF13E2E9F}" dt="2025-10-15T08:14:23.830" v="345" actId="13926"/>
        <pc:sldMkLst>
          <pc:docMk/>
          <pc:sldMk cId="518424301" sldId="258"/>
        </pc:sldMkLst>
      </pc:sldChg>
      <pc:sldChg chg="modSp mod">
        <pc:chgData name="Heather Doyle" userId="6beed007-2198-468a-bd51-f48a73458ed2" providerId="ADAL" clId="{E77099FE-D9A0-48BC-A7CF-CF2AF13E2E9F}" dt="2025-10-15T08:14:16.712" v="344" actId="13926"/>
        <pc:sldMkLst>
          <pc:docMk/>
          <pc:sldMk cId="809929183" sldId="259"/>
        </pc:sldMkLst>
      </pc:sldChg>
      <pc:sldChg chg="modSp mod">
        <pc:chgData name="Heather Doyle" userId="6beed007-2198-468a-bd51-f48a73458ed2" providerId="ADAL" clId="{E77099FE-D9A0-48BC-A7CF-CF2AF13E2E9F}" dt="2025-10-15T08:13:57.720" v="343" actId="13926"/>
        <pc:sldMkLst>
          <pc:docMk/>
          <pc:sldMk cId="1678168429" sldId="260"/>
        </pc:sldMkLst>
      </pc:sldChg>
      <pc:sldChg chg="addSp modSp mod">
        <pc:chgData name="Heather Doyle" userId="6beed007-2198-468a-bd51-f48a73458ed2" providerId="ADAL" clId="{E77099FE-D9A0-48BC-A7CF-CF2AF13E2E9F}" dt="2025-10-15T08:13:33.746" v="342" actId="13926"/>
        <pc:sldMkLst>
          <pc:docMk/>
          <pc:sldMk cId="816292531" sldId="261"/>
        </pc:sldMkLst>
      </pc:sldChg>
      <pc:sldChg chg="del">
        <pc:chgData name="Heather Doyle" userId="6beed007-2198-468a-bd51-f48a73458ed2" providerId="ADAL" clId="{E77099FE-D9A0-48BC-A7CF-CF2AF13E2E9F}" dt="2025-10-15T08:19:21.659" v="380" actId="2696"/>
        <pc:sldMkLst>
          <pc:docMk/>
          <pc:sldMk cId="3188615454" sldId="262"/>
        </pc:sldMkLst>
      </pc:sldChg>
      <pc:sldChg chg="modSp mod ord">
        <pc:chgData name="Heather Doyle" userId="6beed007-2198-468a-bd51-f48a73458ed2" providerId="ADAL" clId="{E77099FE-D9A0-48BC-A7CF-CF2AF13E2E9F}" dt="2025-10-15T08:19:17.295" v="379"/>
        <pc:sldMkLst>
          <pc:docMk/>
          <pc:sldMk cId="2752828350" sldId="263"/>
        </pc:sldMkLst>
      </pc:sldChg>
      <pc:sldChg chg="addSp delSp modSp add mod ord">
        <pc:chgData name="Heather Doyle" userId="6beed007-2198-468a-bd51-f48a73458ed2" providerId="ADAL" clId="{E77099FE-D9A0-48BC-A7CF-CF2AF13E2E9F}" dt="2025-10-15T08:19:12.254" v="377"/>
        <pc:sldMkLst>
          <pc:docMk/>
          <pc:sldMk cId="3989637281" sldId="264"/>
        </pc:sldMkLst>
      </pc:sldChg>
      <pc:sldChg chg="addSp delSp modSp new mod">
        <pc:chgData name="Heather Doyle" userId="6beed007-2198-468a-bd51-f48a73458ed2" providerId="ADAL" clId="{E77099FE-D9A0-48BC-A7CF-CF2AF13E2E9F}" dt="2025-10-15T08:57:09.485" v="2980" actId="13926"/>
        <pc:sldMkLst>
          <pc:docMk/>
          <pc:sldMk cId="4212391458" sldId="265"/>
        </pc:sldMkLst>
      </pc:sldChg>
      <pc:sldChg chg="modSp add del mod">
        <pc:chgData name="Heather Doyle" userId="6beed007-2198-468a-bd51-f48a73458ed2" providerId="ADAL" clId="{E77099FE-D9A0-48BC-A7CF-CF2AF13E2E9F}" dt="2025-10-15T08:19:26.612" v="381" actId="2696"/>
        <pc:sldMkLst>
          <pc:docMk/>
          <pc:sldMk cId="1272407642" sldId="266"/>
        </pc:sldMkLst>
      </pc:sldChg>
      <pc:sldChg chg="modSp add mod">
        <pc:chgData name="Heather Doyle" userId="6beed007-2198-468a-bd51-f48a73458ed2" providerId="ADAL" clId="{E77099FE-D9A0-48BC-A7CF-CF2AF13E2E9F}" dt="2025-10-15T08:38:43.231" v="2545" actId="20577"/>
        <pc:sldMkLst>
          <pc:docMk/>
          <pc:sldMk cId="2109829559" sldId="266"/>
        </pc:sldMkLst>
      </pc:sldChg>
      <pc:sldChg chg="addSp delSp modSp add mod">
        <pc:chgData name="Heather Doyle" userId="6beed007-2198-468a-bd51-f48a73458ed2" providerId="ADAL" clId="{E77099FE-D9A0-48BC-A7CF-CF2AF13E2E9F}" dt="2025-10-15T08:56:52.738" v="2979" actId="13926"/>
        <pc:sldMkLst>
          <pc:docMk/>
          <pc:sldMk cId="3423015022" sldId="267"/>
        </pc:sldMkLst>
      </pc:sldChg>
      <pc:sldChg chg="addSp delSp modSp new mod">
        <pc:chgData name="Heather Doyle" userId="6beed007-2198-468a-bd51-f48a73458ed2" providerId="ADAL" clId="{E77099FE-D9A0-48BC-A7CF-CF2AF13E2E9F}" dt="2025-10-15T08:56:32.454" v="2978" actId="13926"/>
        <pc:sldMkLst>
          <pc:docMk/>
          <pc:sldMk cId="3667121460" sldId="268"/>
        </pc:sldMkLst>
      </pc:sldChg>
      <pc:sldChg chg="addSp delSp modSp new mod">
        <pc:chgData name="Heather Doyle" userId="6beed007-2198-468a-bd51-f48a73458ed2" providerId="ADAL" clId="{E77099FE-D9A0-48BC-A7CF-CF2AF13E2E9F}" dt="2025-10-15T09:03:04.744" v="3104" actId="13926"/>
        <pc:sldMkLst>
          <pc:docMk/>
          <pc:sldMk cId="3538951236" sldId="269"/>
        </pc:sldMkLst>
      </pc:sldChg>
      <pc:sldChg chg="addSp delSp modSp new mod">
        <pc:chgData name="Heather Doyle" userId="6beed007-2198-468a-bd51-f48a73458ed2" providerId="ADAL" clId="{E77099FE-D9A0-48BC-A7CF-CF2AF13E2E9F}" dt="2025-10-15T09:06:44.959" v="3145" actId="13926"/>
        <pc:sldMkLst>
          <pc:docMk/>
          <pc:sldMk cId="1343337545" sldId="270"/>
        </pc:sldMkLst>
      </pc:sldChg>
      <pc:sldChg chg="delSp modSp add mod">
        <pc:chgData name="Heather Doyle" userId="6beed007-2198-468a-bd51-f48a73458ed2" providerId="ADAL" clId="{E77099FE-D9A0-48BC-A7CF-CF2AF13E2E9F}" dt="2025-10-15T09:17:50.424" v="4053" actId="20577"/>
        <pc:sldMkLst>
          <pc:docMk/>
          <pc:sldMk cId="1582051057" sldId="271"/>
        </pc:sldMkLst>
      </pc:sldChg>
    </pc:docChg>
  </pc:docChgLst>
  <pc:docChgLst>
    <pc:chgData name="Heather Doyle" userId="S::heather.doyle@icon.org.uk::6beed007-2198-468a-bd51-f48a73458ed2" providerId="AD" clId="Web-{525BFEF4-D9AA-2014-E40D-5C9A3CFD1787}"/>
    <pc:docChg chg="modSld">
      <pc:chgData name="Heather Doyle" userId="S::heather.doyle@icon.org.uk::6beed007-2198-468a-bd51-f48a73458ed2" providerId="AD" clId="Web-{525BFEF4-D9AA-2014-E40D-5C9A3CFD1787}" dt="2025-10-15T09:40:45.476" v="4" actId="20577"/>
      <pc:docMkLst>
        <pc:docMk/>
      </pc:docMkLst>
      <pc:sldChg chg="modSp">
        <pc:chgData name="Heather Doyle" userId="S::heather.doyle@icon.org.uk::6beed007-2198-468a-bd51-f48a73458ed2" providerId="AD" clId="Web-{525BFEF4-D9AA-2014-E40D-5C9A3CFD1787}" dt="2025-10-15T09:40:45.476" v="4" actId="20577"/>
        <pc:sldMkLst>
          <pc:docMk/>
          <pc:sldMk cId="1582051057" sldId="271"/>
        </pc:sldMkLst>
      </pc:sldChg>
    </pc:docChg>
  </pc:docChgLst>
  <pc:docChgLst>
    <pc:chgData name="Heather Doyle" userId="S::heather.doyle@icon.org.uk::6beed007-2198-468a-bd51-f48a73458ed2" providerId="AD" clId="Web-{7751C5DC-2BE1-52CC-94CD-2BDF43E7CDCB}"/>
    <pc:docChg chg="modSld">
      <pc:chgData name="Heather Doyle" userId="S::heather.doyle@icon.org.uk::6beed007-2198-468a-bd51-f48a73458ed2" providerId="AD" clId="Web-{7751C5DC-2BE1-52CC-94CD-2BDF43E7CDCB}" dt="2025-10-15T09:30:49.188" v="4" actId="20577"/>
      <pc:docMkLst>
        <pc:docMk/>
      </pc:docMkLst>
      <pc:sldChg chg="modSp">
        <pc:chgData name="Heather Doyle" userId="S::heather.doyle@icon.org.uk::6beed007-2198-468a-bd51-f48a73458ed2" providerId="AD" clId="Web-{7751C5DC-2BE1-52CC-94CD-2BDF43E7CDCB}" dt="2025-10-15T09:30:49.188" v="4" actId="20577"/>
        <pc:sldMkLst>
          <pc:docMk/>
          <pc:sldMk cId="1582051057" sldId="271"/>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270C1-8C16-A62E-ADAD-BE37B0B165C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A800EF5-9CD0-A7D7-D063-EB19012ED17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75398F7E-B5EA-91B9-9AC0-76D6AEABC630}"/>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31964CFE-1E35-C372-C0B5-1804591BB4A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8763416-A34C-475E-C9E6-203D2FE3F69C}"/>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0789769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658CD-1F1E-232D-9CD4-FAE33F8D090A}"/>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274D83B9-2CDC-BD89-B8E0-04240E249635}"/>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26A52555-F40F-17E5-9F0D-193CFFBCA8C7}"/>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5982AD71-F0BF-AB0A-FEA8-BDA9643CBD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919D779-8A3B-8825-0700-4669DD803FA7}"/>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60771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DE93B17-0042-A0B3-B6D0-6950DA2BD4AB}"/>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89E1C7A3-92D7-5AE0-3B94-776529ECB395}"/>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CC91146-FDA3-60AF-3759-97760C09D13E}"/>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EA03F29D-3763-59A7-B73C-99A05290161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694750-7962-9C04-D385-66E66083BB64}"/>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976540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3CC18-C382-CDD6-7023-D3C179AE11CC}"/>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BEFE4077-B337-7B65-BFE5-0076E087507C}"/>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976B87B-1C66-4C23-B2EB-0EBC7351EC25}"/>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852FC252-F4B3-73EC-121A-EB2884B2EBE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07A070A-E411-8BC8-C19B-BB9427BC6DBA}"/>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4426680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A65D2-EB32-FB98-6887-73AAAB5A9A54}"/>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D5E688A1-A092-3D7C-233A-AAF568972C4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79B21B3-7398-88DF-AF58-53A1E079E504}"/>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F2A9C035-F96D-6552-26CE-4E860E30D23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1B719C-1AD2-73B8-C747-489E5490CEA2}"/>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907771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FAF7B-05C8-2C38-7862-891EA78763BE}"/>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412C964E-F6DF-250F-954E-8841DB9B36D4}"/>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8BF67A50-B7AD-82AB-04F7-74EAA4B726F2}"/>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63DF40AE-7061-FB8D-CE7E-E093CA815080}"/>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6" name="Footer Placeholder 5">
            <a:extLst>
              <a:ext uri="{FF2B5EF4-FFF2-40B4-BE49-F238E27FC236}">
                <a16:creationId xmlns:a16="http://schemas.microsoft.com/office/drawing/2014/main" id="{DFB1F5F1-BD02-8343-AE2B-C21A63471B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6071905-876C-7FF8-A673-5329A6D06EAD}"/>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2008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C83A91-545D-3D25-61DC-C9828072F234}"/>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C48DE59A-E9CA-E550-6B96-5CD3375871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8F13185E-871E-559D-46CD-136AE53AB8A3}"/>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1059AE31-F029-7B32-03EA-8FD6742E1E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BB99F10A-E5C8-286B-5A8C-E0C12782D4D8}"/>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15A11011-3DE0-815F-887E-F2602F353D40}"/>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8" name="Footer Placeholder 7">
            <a:extLst>
              <a:ext uri="{FF2B5EF4-FFF2-40B4-BE49-F238E27FC236}">
                <a16:creationId xmlns:a16="http://schemas.microsoft.com/office/drawing/2014/main" id="{0469C449-32EA-B6E5-A374-1481F32D5E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ED5DCFD-71B8-DDF3-CD70-F5D1A4419A56}"/>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5402533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8019F-5F20-2DD4-2053-6CBF0B8DDDAD}"/>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BB7B85E1-0337-A661-3E9C-365DEF32254C}"/>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4" name="Footer Placeholder 3">
            <a:extLst>
              <a:ext uri="{FF2B5EF4-FFF2-40B4-BE49-F238E27FC236}">
                <a16:creationId xmlns:a16="http://schemas.microsoft.com/office/drawing/2014/main" id="{838BE462-7028-E16F-4F59-517F432C294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46DCF08-2C93-1D17-767D-A03520553339}"/>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79839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0A9F33-7302-AC10-716B-B7A31EE0055C}"/>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3" name="Footer Placeholder 2">
            <a:extLst>
              <a:ext uri="{FF2B5EF4-FFF2-40B4-BE49-F238E27FC236}">
                <a16:creationId xmlns:a16="http://schemas.microsoft.com/office/drawing/2014/main" id="{79FFD07A-C585-18B1-EFB9-FEDF5FD69B2D}"/>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DE8E10B-F152-0300-05DA-C7AB1DFBF9E2}"/>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321652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89555-B637-CAE5-E76F-7B20F9984B0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E6D01116-A536-6874-9C1E-EC2ECD0BA4D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20B535BD-0866-D5D2-B98B-767B2EC9CC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8D5AF71-DA23-9268-1D6C-0A75C07EF85F}"/>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6" name="Footer Placeholder 5">
            <a:extLst>
              <a:ext uri="{FF2B5EF4-FFF2-40B4-BE49-F238E27FC236}">
                <a16:creationId xmlns:a16="http://schemas.microsoft.com/office/drawing/2014/main" id="{772E13AD-AAB8-41D3-DA5B-0F5DE45DF9E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2335214-A511-51D3-8596-799F24938C09}"/>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25287063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C8A96-CC8B-AFFF-CB7E-8744EA1D0E4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F3AEE24C-7966-8E41-AC86-38995748EC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92A93A6-1A9A-D6A7-FA0B-902214C496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DA85538-AC76-3A8F-8D94-01E9F2558D4D}"/>
              </a:ext>
            </a:extLst>
          </p:cNvPr>
          <p:cNvSpPr>
            <a:spLocks noGrp="1"/>
          </p:cNvSpPr>
          <p:nvPr>
            <p:ph type="dt" sz="half" idx="10"/>
          </p:nvPr>
        </p:nvSpPr>
        <p:spPr/>
        <p:txBody>
          <a:bodyPr/>
          <a:lstStyle/>
          <a:p>
            <a:fld id="{E3F942B4-CF5F-4940-BE2A-7ED900E8EDC7}" type="datetimeFigureOut">
              <a:rPr lang="en-GB" smtClean="0"/>
              <a:t>06/02/2026</a:t>
            </a:fld>
            <a:endParaRPr lang="en-GB"/>
          </a:p>
        </p:txBody>
      </p:sp>
      <p:sp>
        <p:nvSpPr>
          <p:cNvPr id="6" name="Footer Placeholder 5">
            <a:extLst>
              <a:ext uri="{FF2B5EF4-FFF2-40B4-BE49-F238E27FC236}">
                <a16:creationId xmlns:a16="http://schemas.microsoft.com/office/drawing/2014/main" id="{B21EDB1A-44F0-DBFF-6380-7381CF061A4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1FE8714-E759-14DD-C028-EEBA710FCC47}"/>
              </a:ext>
            </a:extLst>
          </p:cNvPr>
          <p:cNvSpPr>
            <a:spLocks noGrp="1"/>
          </p:cNvSpPr>
          <p:nvPr>
            <p:ph type="sldNum" sz="quarter" idx="12"/>
          </p:nvPr>
        </p:nvSpPr>
        <p:spPr/>
        <p:txBody>
          <a:bodyPr/>
          <a:lstStyle/>
          <a:p>
            <a:fld id="{7EB522CB-2DC5-462D-B6F1-B9F6BDC10414}" type="slidenum">
              <a:rPr lang="en-GB" smtClean="0"/>
              <a:t>‹#›</a:t>
            </a:fld>
            <a:endParaRPr lang="en-GB"/>
          </a:p>
        </p:txBody>
      </p:sp>
    </p:spTree>
    <p:extLst>
      <p:ext uri="{BB962C8B-B14F-4D97-AF65-F5344CB8AC3E}">
        <p14:creationId xmlns:p14="http://schemas.microsoft.com/office/powerpoint/2010/main" val="1357756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9C52D0C-5B5C-B28A-C909-365BE53441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F4826834-F816-B355-C85E-7B1FDFFF81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009FF8E3-641E-CA74-4254-CDC93DF0BB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3F942B4-CF5F-4940-BE2A-7ED900E8EDC7}" type="datetimeFigureOut">
              <a:rPr lang="en-GB" smtClean="0"/>
              <a:t>06/02/2026</a:t>
            </a:fld>
            <a:endParaRPr lang="en-GB"/>
          </a:p>
        </p:txBody>
      </p:sp>
      <p:sp>
        <p:nvSpPr>
          <p:cNvPr id="5" name="Footer Placeholder 4">
            <a:extLst>
              <a:ext uri="{FF2B5EF4-FFF2-40B4-BE49-F238E27FC236}">
                <a16:creationId xmlns:a16="http://schemas.microsoft.com/office/drawing/2014/main" id="{590F0EC5-8E4C-06B7-6D2A-2C2BA1AA67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4E90381F-7465-6FAA-9A21-52D3FCACE8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EB522CB-2DC5-462D-B6F1-B9F6BDC10414}" type="slidenum">
              <a:rPr lang="en-GB" smtClean="0"/>
              <a:t>‹#›</a:t>
            </a:fld>
            <a:endParaRPr lang="en-GB"/>
          </a:p>
        </p:txBody>
      </p:sp>
    </p:spTree>
    <p:extLst>
      <p:ext uri="{BB962C8B-B14F-4D97-AF65-F5344CB8AC3E}">
        <p14:creationId xmlns:p14="http://schemas.microsoft.com/office/powerpoint/2010/main" val="37688233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F86CDD-4C59-DED8-E695-1FC1DF97D2B5}"/>
              </a:ext>
            </a:extLst>
          </p:cNvPr>
          <p:cNvSpPr>
            <a:spLocks noGrp="1"/>
          </p:cNvSpPr>
          <p:nvPr>
            <p:ph type="ctrTitle"/>
          </p:nvPr>
        </p:nvSpPr>
        <p:spPr>
          <a:xfrm>
            <a:off x="481261" y="1650732"/>
            <a:ext cx="11794157" cy="847023"/>
          </a:xfrm>
        </p:spPr>
        <p:txBody>
          <a:bodyPr>
            <a:normAutofit/>
          </a:bodyPr>
          <a:lstStyle/>
          <a:p>
            <a:pPr algn="l"/>
            <a:r>
              <a:rPr lang="en-GB" sz="4000" b="1" u="sng">
                <a:solidFill>
                  <a:srgbClr val="002060"/>
                </a:solidFill>
              </a:rPr>
              <a:t>Sample ACR Project Write Ups</a:t>
            </a:r>
          </a:p>
        </p:txBody>
      </p:sp>
      <p:sp>
        <p:nvSpPr>
          <p:cNvPr id="3" name="Subtitle 2">
            <a:extLst>
              <a:ext uri="{FF2B5EF4-FFF2-40B4-BE49-F238E27FC236}">
                <a16:creationId xmlns:a16="http://schemas.microsoft.com/office/drawing/2014/main" id="{276165EA-76A9-6E46-E6C7-34E9326B8D72}"/>
              </a:ext>
            </a:extLst>
          </p:cNvPr>
          <p:cNvSpPr>
            <a:spLocks noGrp="1"/>
          </p:cNvSpPr>
          <p:nvPr>
            <p:ph type="subTitle" idx="1"/>
          </p:nvPr>
        </p:nvSpPr>
        <p:spPr>
          <a:xfrm>
            <a:off x="481261" y="2868329"/>
            <a:ext cx="11710737" cy="5188016"/>
          </a:xfrm>
        </p:spPr>
        <p:txBody>
          <a:bodyPr>
            <a:normAutofit/>
          </a:bodyPr>
          <a:lstStyle/>
          <a:p>
            <a:pPr algn="l"/>
            <a:r>
              <a:rPr lang="en-GB" sz="2800" dirty="0"/>
              <a:t>The subsequent slides give examples of good practice.  </a:t>
            </a:r>
          </a:p>
          <a:p>
            <a:pPr algn="l"/>
            <a:endParaRPr lang="en-GB" sz="2800" dirty="0"/>
          </a:p>
          <a:p>
            <a:pPr algn="l"/>
            <a:r>
              <a:rPr lang="en-GB" sz="2800" dirty="0"/>
              <a:t>Remember, project write-ups are only </a:t>
            </a:r>
            <a:r>
              <a:rPr lang="en-GB" sz="2800" u="sng" dirty="0"/>
              <a:t>part</a:t>
            </a:r>
            <a:r>
              <a:rPr lang="en-GB" sz="2800" dirty="0"/>
              <a:t> of the evidence you present. Each of these examples was supported with relevant, detailed documentation and images.</a:t>
            </a:r>
          </a:p>
          <a:p>
            <a:pPr algn="l"/>
            <a:endParaRPr lang="en-GB" sz="2800" dirty="0"/>
          </a:p>
          <a:p>
            <a:pPr algn="l"/>
            <a:r>
              <a:rPr lang="en-GB" sz="2800" dirty="0"/>
              <a:t>For further guidance – see the Candidate E-portfolio Guidance Booklet in the Resource Section of </a:t>
            </a:r>
            <a:r>
              <a:rPr lang="en-GB" sz="2800" dirty="0" err="1"/>
              <a:t>Onefile</a:t>
            </a:r>
            <a:r>
              <a:rPr lang="en-GB" sz="2800" dirty="0"/>
              <a:t>.</a:t>
            </a:r>
          </a:p>
          <a:p>
            <a:pPr algn="l"/>
            <a:endParaRPr lang="en-GB" dirty="0"/>
          </a:p>
          <a:p>
            <a:pPr algn="l"/>
            <a:endParaRPr lang="en-GB" dirty="0"/>
          </a:p>
          <a:p>
            <a:pPr algn="l"/>
            <a:endParaRPr lang="en-GB" dirty="0"/>
          </a:p>
          <a:p>
            <a:pPr algn="l"/>
            <a:endParaRPr lang="en-GB" dirty="0"/>
          </a:p>
        </p:txBody>
      </p:sp>
      <p:pic>
        <p:nvPicPr>
          <p:cNvPr id="4" name="Picture 3">
            <a:extLst>
              <a:ext uri="{FF2B5EF4-FFF2-40B4-BE49-F238E27FC236}">
                <a16:creationId xmlns:a16="http://schemas.microsoft.com/office/drawing/2014/main" id="{D5D42FE8-3CF1-86FC-B5A4-190FC3E5871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48124" y="423511"/>
            <a:ext cx="3969834" cy="1067766"/>
          </a:xfrm>
          <a:prstGeom prst="rect">
            <a:avLst/>
          </a:prstGeom>
        </p:spPr>
      </p:pic>
    </p:spTree>
    <p:extLst>
      <p:ext uri="{BB962C8B-B14F-4D97-AF65-F5344CB8AC3E}">
        <p14:creationId xmlns:p14="http://schemas.microsoft.com/office/powerpoint/2010/main" val="1419302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AC889F-64DC-99D7-3CEE-D8BE9BAED8C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37A0F96-C04E-D3DA-A813-05A3B5FAF162}"/>
              </a:ext>
            </a:extLst>
          </p:cNvPr>
          <p:cNvSpPr>
            <a:spLocks noGrp="1"/>
          </p:cNvSpPr>
          <p:nvPr>
            <p:ph idx="1"/>
          </p:nvPr>
        </p:nvSpPr>
        <p:spPr>
          <a:xfrm>
            <a:off x="417444" y="139148"/>
            <a:ext cx="7901608" cy="6718852"/>
          </a:xfrm>
          <a:ln w="28575">
            <a:solidFill>
              <a:srgbClr val="FF0000"/>
            </a:solidFill>
          </a:ln>
        </p:spPr>
        <p:txBody>
          <a:bodyPr>
            <a:noAutofit/>
          </a:bodyPr>
          <a:lstStyle/>
          <a:p>
            <a:pPr>
              <a:lnSpc>
                <a:spcPct val="115000"/>
              </a:lnSpc>
              <a:spcAft>
                <a:spcPts val="800"/>
              </a:spcAft>
              <a:buNone/>
            </a:pPr>
            <a:r>
              <a:rPr lang="en-GB" sz="1800" b="1" u="sng" kern="100">
                <a:effectLst/>
                <a:latin typeface="Aptos" panose="020B0004020202020204" pitchFamily="34" charset="0"/>
                <a:ea typeface="Aptos" panose="020B0004020202020204" pitchFamily="34" charset="0"/>
                <a:cs typeface="Times New Roman" panose="02020603050405020304" pitchFamily="18" charset="0"/>
              </a:rPr>
              <a:t>	Documentation</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latin typeface="Aptos" panose="020B0004020202020204" pitchFamily="34" charset="0"/>
                <a:ea typeface="Aptos" panose="020B0004020202020204" pitchFamily="34" charset="0"/>
                <a:cs typeface="Times New Roman" panose="02020603050405020304" pitchFamily="18" charset="0"/>
              </a:rPr>
              <a:t>	</a:t>
            </a:r>
            <a:r>
              <a:rPr lang="en-GB" sz="1600" kern="100">
                <a:effectLst/>
                <a:latin typeface="Aptos" panose="020B0004020202020204" pitchFamily="34" charset="0"/>
                <a:ea typeface="Aptos" panose="020B0004020202020204" pitchFamily="34" charset="0"/>
                <a:cs typeface="Times New Roman" panose="02020603050405020304" pitchFamily="18" charset="0"/>
              </a:rPr>
              <a:t> I considered detailed material and process options for each treatment step at each stage against budget, sustainability, display context, ICON’s code of conduct and ethical guidance, and, most importantly, level of safety for the painting. So that I could keep track over the long treatment period, I made a record of my considerations and decisions in a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document titled ‘treatment testing and decisions record’ for the studio’s records (see attachments). </a:t>
            </a:r>
            <a:r>
              <a:rPr lang="en-GB" sz="1600" kern="100">
                <a:effectLst/>
                <a:latin typeface="Aptos" panose="020B0004020202020204" pitchFamily="34" charset="0"/>
                <a:ea typeface="Aptos" panose="020B0004020202020204" pitchFamily="34" charset="0"/>
                <a:cs typeface="Times New Roman" panose="02020603050405020304" pitchFamily="18" charset="0"/>
              </a:rPr>
              <a:t>This document captures my thought processes while identifying different options, and testing and evaluating them. </a:t>
            </a:r>
          </a:p>
          <a:p>
            <a:pPr>
              <a:lnSpc>
                <a:spcPct val="115000"/>
              </a:lnSpc>
              <a:spcAft>
                <a:spcPts val="800"/>
              </a:spcAft>
              <a:buNone/>
            </a:pPr>
            <a:r>
              <a:rPr lang="en-GB" sz="1600" kern="100">
                <a:latin typeface="Aptos" panose="020B0004020202020204" pitchFamily="34" charset="0"/>
                <a:ea typeface="Aptos" panose="020B0004020202020204" pitchFamily="34" charset="0"/>
                <a:cs typeface="Times New Roman" panose="02020603050405020304" pitchFamily="18" charset="0"/>
              </a:rPr>
              <a:t>	</a:t>
            </a:r>
            <a:r>
              <a:rPr lang="en-GB" sz="1600" kern="100">
                <a:effectLst/>
                <a:latin typeface="Aptos" panose="020B0004020202020204" pitchFamily="34" charset="0"/>
                <a:ea typeface="Aptos" panose="020B0004020202020204" pitchFamily="34" charset="0"/>
                <a:cs typeface="Times New Roman" panose="02020603050405020304" pitchFamily="18" charset="0"/>
              </a:rPr>
              <a:t>Also, for the studio’s own records, I ensured that all team members who worked on the treatment wrote a detailed daily record of the treatment they carried out, the results of any testing undertaken, and the hours spent, so that I could monitor progress. This ‘studio record’ excel spreadsheet is saved in the studio’s archive for future reference.</a:t>
            </a:r>
          </a:p>
          <a:p>
            <a:pP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	I wrote a report for the client about the treatment that that presents information that I have also recorded in the ‘studio record’ and ‘treatment testing and decisions record’, but edited and streamlined to a format appropriate and relevant for the client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(see attachments). </a:t>
            </a:r>
            <a:r>
              <a:rPr lang="en-GB" sz="1600" kern="100">
                <a:effectLst/>
                <a:latin typeface="Aptos" panose="020B0004020202020204" pitchFamily="34" charset="0"/>
                <a:ea typeface="Aptos" panose="020B0004020202020204" pitchFamily="34" charset="0"/>
                <a:cs typeface="Times New Roman" panose="02020603050405020304" pitchFamily="18" charset="0"/>
              </a:rPr>
              <a:t>Within the treatment report, I included a section titled ‘recommendations for future care’; I provided advice on appropriate practice in the future handling and care of the painting once it left the conservation studio. I documented the painting with photography before, during and after treatment</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(see attachments).</a:t>
            </a:r>
          </a:p>
        </p:txBody>
      </p:sp>
      <p:sp>
        <p:nvSpPr>
          <p:cNvPr id="4" name="TextBox 3">
            <a:extLst>
              <a:ext uri="{FF2B5EF4-FFF2-40B4-BE49-F238E27FC236}">
                <a16:creationId xmlns:a16="http://schemas.microsoft.com/office/drawing/2014/main" id="{46F4BEB7-7ACF-6FD7-E76B-AD06AAC05C81}"/>
              </a:ext>
            </a:extLst>
          </p:cNvPr>
          <p:cNvSpPr txBox="1"/>
          <p:nvPr/>
        </p:nvSpPr>
        <p:spPr>
          <a:xfrm>
            <a:off x="8617226" y="1693311"/>
            <a:ext cx="3309730" cy="2062103"/>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latin typeface="Aptos" panose="020B0004020202020204" pitchFamily="34" charset="0"/>
                <a:ea typeface="Aptos" panose="020B0004020202020204" pitchFamily="34" charset="0"/>
                <a:cs typeface="Times New Roman" panose="02020603050405020304" pitchFamily="18" charset="0"/>
              </a:rPr>
              <a:t>The written summary is only part of the story – in order for the assessor to decide if standards are being met, they need to see supplementary documentation such as treatment records, reports to clients, photographic evidence etc.</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757A8183-5142-BF3C-3071-FD9BE0A69C61}"/>
              </a:ext>
            </a:extLst>
          </p:cNvPr>
          <p:cNvCxnSpPr>
            <a:cxnSpLocks/>
          </p:cNvCxnSpPr>
          <p:nvPr/>
        </p:nvCxnSpPr>
        <p:spPr>
          <a:xfrm flipH="1" flipV="1">
            <a:off x="7628282" y="2034388"/>
            <a:ext cx="988944" cy="121671"/>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109829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91F0248B-A2EC-68F6-A55D-5183040234FA}"/>
              </a:ext>
            </a:extLst>
          </p:cNvPr>
          <p:cNvSpPr txBox="1"/>
          <p:nvPr/>
        </p:nvSpPr>
        <p:spPr>
          <a:xfrm>
            <a:off x="979369" y="308280"/>
            <a:ext cx="9618045" cy="1134862"/>
          </a:xfrm>
          <a:prstGeom prst="rect">
            <a:avLst/>
          </a:prstGeom>
          <a:noFill/>
          <a:ln w="28575">
            <a:solidFill>
              <a:srgbClr val="FF0000"/>
            </a:solidFill>
          </a:ln>
        </p:spPr>
        <p:txBody>
          <a:bodyPr wrap="square">
            <a:spAutoFit/>
          </a:bodyPr>
          <a:lstStyle/>
          <a:p>
            <a:pPr>
              <a:lnSpc>
                <a:spcPct val="115000"/>
              </a:lnSpc>
              <a:spcAft>
                <a:spcPts val="800"/>
              </a:spcAft>
              <a:buNone/>
            </a:pPr>
            <a:r>
              <a:rPr lang="en-GB" sz="1800" b="1" kern="100">
                <a:effectLst/>
                <a:latin typeface="Aptos" panose="020B0004020202020204" pitchFamily="34" charset="0"/>
                <a:ea typeface="Aptos" panose="020B0004020202020204" pitchFamily="34" charset="0"/>
                <a:cs typeface="Times New Roman" panose="02020603050405020304" pitchFamily="18" charset="0"/>
              </a:rPr>
              <a:t>Evidence submitted against assessment criteria</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The following table offers a brief introduction to each piece of uploaded evidence, and an explanation for why I have chosen the evidence for each standard.</a:t>
            </a:r>
          </a:p>
        </p:txBody>
      </p:sp>
      <p:sp>
        <p:nvSpPr>
          <p:cNvPr id="11" name="TextBox 10">
            <a:extLst>
              <a:ext uri="{FF2B5EF4-FFF2-40B4-BE49-F238E27FC236}">
                <a16:creationId xmlns:a16="http://schemas.microsoft.com/office/drawing/2014/main" id="{D015A991-EEEC-8696-14E6-A690B92155C1}"/>
              </a:ext>
            </a:extLst>
          </p:cNvPr>
          <p:cNvSpPr txBox="1"/>
          <p:nvPr/>
        </p:nvSpPr>
        <p:spPr>
          <a:xfrm>
            <a:off x="979369" y="1819175"/>
            <a:ext cx="9618045" cy="646331"/>
          </a:xfrm>
          <a:prstGeom prst="rect">
            <a:avLst/>
          </a:prstGeom>
          <a:solidFill>
            <a:schemeClr val="accent1">
              <a:lumMod val="20000"/>
              <a:lumOff val="80000"/>
            </a:schemeClr>
          </a:solidFill>
          <a:ln w="28575">
            <a:solidFill>
              <a:schemeClr val="tx1"/>
            </a:solidFill>
          </a:ln>
        </p:spPr>
        <p:txBody>
          <a:bodyPr wrap="square" rtlCol="0">
            <a:spAutoFit/>
          </a:bodyPr>
          <a:lstStyle/>
          <a:p>
            <a:r>
              <a:rPr lang="en-GB" sz="1800" kern="100">
                <a:effectLst/>
                <a:latin typeface="Aptos" panose="020B0004020202020204" pitchFamily="34" charset="0"/>
                <a:ea typeface="Aptos" panose="020B0004020202020204" pitchFamily="34" charset="0"/>
                <a:cs typeface="Times New Roman" panose="02020603050405020304" pitchFamily="18" charset="0"/>
              </a:rPr>
              <a:t>(Note from Icon Skills Team: For brevity, the table below is an edited version of the candidate’s original table just to illustrate some key points.)</a:t>
            </a:r>
            <a:endParaRPr lang="en-GB"/>
          </a:p>
        </p:txBody>
      </p:sp>
      <p:graphicFrame>
        <p:nvGraphicFramePr>
          <p:cNvPr id="15" name="Table 14">
            <a:extLst>
              <a:ext uri="{FF2B5EF4-FFF2-40B4-BE49-F238E27FC236}">
                <a16:creationId xmlns:a16="http://schemas.microsoft.com/office/drawing/2014/main" id="{821E2520-41FE-564E-C4F9-ACEE2E785F59}"/>
              </a:ext>
            </a:extLst>
          </p:cNvPr>
          <p:cNvGraphicFramePr>
            <a:graphicFrameLocks noGrp="1"/>
          </p:cNvGraphicFramePr>
          <p:nvPr>
            <p:extLst>
              <p:ext uri="{D42A27DB-BD31-4B8C-83A1-F6EECF244321}">
                <p14:modId xmlns:p14="http://schemas.microsoft.com/office/powerpoint/2010/main" val="3645481776"/>
              </p:ext>
            </p:extLst>
          </p:nvPr>
        </p:nvGraphicFramePr>
        <p:xfrm>
          <a:off x="979368" y="2960148"/>
          <a:ext cx="7519739" cy="3459903"/>
        </p:xfrm>
        <a:graphic>
          <a:graphicData uri="http://schemas.openxmlformats.org/drawingml/2006/table">
            <a:tbl>
              <a:tblPr firstRow="1" firstCol="1" bandRow="1">
                <a:tableStyleId>{21E4AEA4-8DFA-4A89-87EB-49C32662AFE0}</a:tableStyleId>
              </a:tblPr>
              <a:tblGrid>
                <a:gridCol w="2068923">
                  <a:extLst>
                    <a:ext uri="{9D8B030D-6E8A-4147-A177-3AD203B41FA5}">
                      <a16:colId xmlns:a16="http://schemas.microsoft.com/office/drawing/2014/main" val="3171033413"/>
                    </a:ext>
                  </a:extLst>
                </a:gridCol>
                <a:gridCol w="1690946">
                  <a:extLst>
                    <a:ext uri="{9D8B030D-6E8A-4147-A177-3AD203B41FA5}">
                      <a16:colId xmlns:a16="http://schemas.microsoft.com/office/drawing/2014/main" val="1228725844"/>
                    </a:ext>
                  </a:extLst>
                </a:gridCol>
                <a:gridCol w="3759870">
                  <a:extLst>
                    <a:ext uri="{9D8B030D-6E8A-4147-A177-3AD203B41FA5}">
                      <a16:colId xmlns:a16="http://schemas.microsoft.com/office/drawing/2014/main" val="3492525763"/>
                    </a:ext>
                  </a:extLst>
                </a:gridCol>
              </a:tblGrid>
              <a:tr h="332148">
                <a:tc>
                  <a:txBody>
                    <a:bodyPr/>
                    <a:lstStyle/>
                    <a:p>
                      <a:pPr>
                        <a:lnSpc>
                          <a:spcPct val="115000"/>
                        </a:lnSpc>
                        <a:spcAft>
                          <a:spcPts val="800"/>
                        </a:spcAft>
                        <a:buNone/>
                      </a:pPr>
                      <a:r>
                        <a:rPr lang="en-GB" sz="1200" kern="100">
                          <a:effectLst/>
                        </a:rPr>
                        <a:t>Assessment criteria</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kern="100">
                          <a:effectLst/>
                        </a:rPr>
                        <a:t>Evidence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kern="100">
                          <a:effectLst/>
                        </a:rPr>
                        <a:t>Supporting notes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79989125"/>
                  </a:ext>
                </a:extLst>
              </a:tr>
              <a:tr h="3127755">
                <a:tc>
                  <a:txBody>
                    <a:bodyPr/>
                    <a:lstStyle/>
                    <a:p>
                      <a:pPr>
                        <a:lnSpc>
                          <a:spcPct val="115000"/>
                        </a:lnSpc>
                        <a:spcAft>
                          <a:spcPts val="800"/>
                        </a:spcAft>
                        <a:buNone/>
                      </a:pPr>
                      <a:r>
                        <a:rPr lang="en-GB" sz="1200" kern="100">
                          <a:effectLst/>
                        </a:rPr>
                        <a:t>1.1 -Understand the significance and context of the heritage to be assessed, along with any implications for potential conservation measures.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kern="100">
                          <a:effectLst/>
                        </a:rPr>
                        <a:t>A1_Technical report</a:t>
                      </a:r>
                      <a:r>
                        <a:rPr lang="en-GB" sz="800" kern="100">
                          <a:effectLst/>
                        </a:rPr>
                        <a:t> </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kern="100">
                          <a:effectLst/>
                        </a:rPr>
                        <a:t>I wrote this report to summarise my research findings for the client. </a:t>
                      </a:r>
                      <a:r>
                        <a:rPr lang="en-GB" sz="1200" kern="100">
                          <a:effectLst/>
                          <a:highlight>
                            <a:srgbClr val="FFFF00"/>
                          </a:highlight>
                        </a:rPr>
                        <a:t>I strove to understand the painting’s significance and context by reading secondary literature, contacting experts, and examining the painting as much as I could within time and budget constraints of the project</a:t>
                      </a:r>
                      <a:r>
                        <a:rPr lang="en-GB" sz="1200" kern="100">
                          <a:effectLst/>
                        </a:rPr>
                        <a:t>. I documented previous restorations carried out on the painting that were removed during treatment.</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517844531"/>
                  </a:ext>
                </a:extLst>
              </a:tr>
            </a:tbl>
          </a:graphicData>
        </a:graphic>
      </p:graphicFrame>
      <p:sp>
        <p:nvSpPr>
          <p:cNvPr id="18" name="TextBox 17">
            <a:extLst>
              <a:ext uri="{FF2B5EF4-FFF2-40B4-BE49-F238E27FC236}">
                <a16:creationId xmlns:a16="http://schemas.microsoft.com/office/drawing/2014/main" id="{130BF227-B7CB-5E18-94D4-29CA317D5C40}"/>
              </a:ext>
            </a:extLst>
          </p:cNvPr>
          <p:cNvSpPr txBox="1"/>
          <p:nvPr/>
        </p:nvSpPr>
        <p:spPr>
          <a:xfrm>
            <a:off x="9577138" y="2856401"/>
            <a:ext cx="2184934" cy="3693319"/>
          </a:xfrm>
          <a:prstGeom prst="rect">
            <a:avLst/>
          </a:prstGeom>
          <a:solidFill>
            <a:srgbClr val="FFFF99"/>
          </a:solidFill>
          <a:ln w="28575">
            <a:solidFill>
              <a:schemeClr val="tx1"/>
            </a:solidFill>
          </a:ln>
        </p:spPr>
        <p:txBody>
          <a:bodyPr wrap="square" rtlCol="0">
            <a:spAutoFit/>
          </a:bodyPr>
          <a:lstStyle/>
          <a:p>
            <a:r>
              <a:rPr lang="en-GB" sz="1800">
                <a:effectLst/>
                <a:latin typeface="Segoe UI" panose="020B0502040204020203" pitchFamily="34" charset="0"/>
              </a:rPr>
              <a:t>The candidate adds to the information provided in the summary by clearly explaining which supporting documents link to which standard. With supporting notes to help contextualise WHY the document is relevant. </a:t>
            </a:r>
            <a:endParaRPr lang="en-GB" sz="1800">
              <a:effectLst/>
              <a:latin typeface="Arial" panose="020B0604020202020204" pitchFamily="34" charset="0"/>
            </a:endParaRPr>
          </a:p>
        </p:txBody>
      </p:sp>
      <p:cxnSp>
        <p:nvCxnSpPr>
          <p:cNvPr id="19" name="Straight Arrow Connector 18">
            <a:extLst>
              <a:ext uri="{FF2B5EF4-FFF2-40B4-BE49-F238E27FC236}">
                <a16:creationId xmlns:a16="http://schemas.microsoft.com/office/drawing/2014/main" id="{BA97CAF1-884D-AE24-B2A0-3911BA28AC2C}"/>
              </a:ext>
            </a:extLst>
          </p:cNvPr>
          <p:cNvCxnSpPr>
            <a:cxnSpLocks/>
          </p:cNvCxnSpPr>
          <p:nvPr/>
        </p:nvCxnSpPr>
        <p:spPr>
          <a:xfrm flipH="1" flipV="1">
            <a:off x="8316227" y="4186989"/>
            <a:ext cx="1260911" cy="20550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212391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DAE055-A919-18CC-0C71-76CF2601686F}"/>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9CA30C5-5CF9-863E-67BC-DBE769A416B2}"/>
              </a:ext>
            </a:extLst>
          </p:cNvPr>
          <p:cNvGraphicFramePr>
            <a:graphicFrameLocks noGrp="1"/>
          </p:cNvGraphicFramePr>
          <p:nvPr>
            <p:extLst>
              <p:ext uri="{D42A27DB-BD31-4B8C-83A1-F6EECF244321}">
                <p14:modId xmlns:p14="http://schemas.microsoft.com/office/powerpoint/2010/main" val="4064434504"/>
              </p:ext>
            </p:extLst>
          </p:nvPr>
        </p:nvGraphicFramePr>
        <p:xfrm>
          <a:off x="798896" y="612521"/>
          <a:ext cx="8075597" cy="4910836"/>
        </p:xfrm>
        <a:graphic>
          <a:graphicData uri="http://schemas.openxmlformats.org/drawingml/2006/table">
            <a:tbl>
              <a:tblPr firstRow="1" firstCol="1" bandRow="1">
                <a:tableStyleId>{21E4AEA4-8DFA-4A89-87EB-49C32662AFE0}</a:tableStyleId>
              </a:tblPr>
              <a:tblGrid>
                <a:gridCol w="2221857">
                  <a:extLst>
                    <a:ext uri="{9D8B030D-6E8A-4147-A177-3AD203B41FA5}">
                      <a16:colId xmlns:a16="http://schemas.microsoft.com/office/drawing/2014/main" val="3325163085"/>
                    </a:ext>
                  </a:extLst>
                </a:gridCol>
                <a:gridCol w="1345327">
                  <a:extLst>
                    <a:ext uri="{9D8B030D-6E8A-4147-A177-3AD203B41FA5}">
                      <a16:colId xmlns:a16="http://schemas.microsoft.com/office/drawing/2014/main" val="1564373170"/>
                    </a:ext>
                  </a:extLst>
                </a:gridCol>
                <a:gridCol w="4508413">
                  <a:extLst>
                    <a:ext uri="{9D8B030D-6E8A-4147-A177-3AD203B41FA5}">
                      <a16:colId xmlns:a16="http://schemas.microsoft.com/office/drawing/2014/main" val="2233352664"/>
                    </a:ext>
                  </a:extLst>
                </a:gridCol>
              </a:tblGrid>
              <a:tr h="1169432">
                <a:tc>
                  <a:txBody>
                    <a:bodyPr/>
                    <a:lstStyle/>
                    <a:p>
                      <a:pPr>
                        <a:lnSpc>
                          <a:spcPct val="115000"/>
                        </a:lnSpc>
                        <a:spcAft>
                          <a:spcPts val="800"/>
                        </a:spcAft>
                        <a:buNone/>
                      </a:pPr>
                      <a:r>
                        <a:rPr lang="en-GB" sz="1200" kern="100">
                          <a:effectLst/>
                        </a:rPr>
                        <a:t>1.2 -Assess the physical nature and condition of the heritage.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b="0" kern="100">
                          <a:solidFill>
                            <a:sysClr val="windowText" lastClr="000000"/>
                          </a:solidFill>
                          <a:effectLst/>
                        </a:rPr>
                        <a:t>A1_Technical report</a:t>
                      </a:r>
                      <a:endParaRPr lang="en-GB" sz="12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nSpc>
                          <a:spcPct val="115000"/>
                        </a:lnSpc>
                        <a:spcAft>
                          <a:spcPts val="800"/>
                        </a:spcAft>
                        <a:buNone/>
                      </a:pPr>
                      <a:r>
                        <a:rPr lang="en-GB" sz="1200" b="0" kern="100">
                          <a:solidFill>
                            <a:sysClr val="windowText" lastClr="000000"/>
                          </a:solidFill>
                          <a:effectLst/>
                        </a:rPr>
                        <a:t>I assessed the physical nature of the painting through visual examination and paint sample analysis. I also supervised students to carry out analysis. As the necessary skillset was outside my own expertise, I liaised with experts at my local university to operate the elemental analysis of paint samples and imaging of the painting.</a:t>
                      </a:r>
                    </a:p>
                    <a:p>
                      <a:pPr>
                        <a:lnSpc>
                          <a:spcPct val="115000"/>
                        </a:lnSpc>
                        <a:spcAft>
                          <a:spcPts val="800"/>
                        </a:spcAft>
                        <a:buNone/>
                      </a:pPr>
                      <a:r>
                        <a:rPr lang="en-GB" sz="1200" b="0" kern="100">
                          <a:solidFill>
                            <a:sysClr val="windowText" lastClr="000000"/>
                          </a:solidFill>
                          <a:effectLst/>
                        </a:rPr>
                        <a:t>The findings are summarised in my technical report, in particular the ‘materials and methods’ sections</a:t>
                      </a:r>
                      <a:r>
                        <a:rPr lang="en-GB" sz="1200" b="0" kern="100">
                          <a:solidFill>
                            <a:sysClr val="windowText" lastClr="000000"/>
                          </a:solidFill>
                          <a:effectLst/>
                          <a:highlight>
                            <a:srgbClr val="FFFF00"/>
                          </a:highlight>
                        </a:rPr>
                        <a:t>. The analysis involved destructive sampling, which I am aware is ethically unjustifiable in many cases. Microscopic amounts of material are removed and this is problematic where a painting is otherwise undamaged, especially as many non-destructive, non-invasive analytical techniques are now available. None of the non-invasive methods were available to me for this project, and I justified paint sampling on the basis that large areas of paint had already been damaged and lost, so no new, pristine areas had to be sampled for analysis to take place .</a:t>
                      </a:r>
                    </a:p>
                    <a:p>
                      <a:pPr>
                        <a:lnSpc>
                          <a:spcPct val="115000"/>
                        </a:lnSpc>
                        <a:spcAft>
                          <a:spcPts val="800"/>
                        </a:spcAft>
                        <a:buNone/>
                      </a:pPr>
                      <a:endParaRPr lang="en-GB" sz="12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24025256"/>
                  </a:ext>
                </a:extLst>
              </a:tr>
              <a:tr h="658035">
                <a:tc>
                  <a:txBody>
                    <a:bodyPr/>
                    <a:lstStyle/>
                    <a:p>
                      <a:pPr>
                        <a:lnSpc>
                          <a:spcPct val="115000"/>
                        </a:lnSpc>
                        <a:spcAft>
                          <a:spcPts val="800"/>
                        </a:spcAft>
                        <a:buNone/>
                      </a:pPr>
                      <a:r>
                        <a:rPr lang="en-GB" sz="1200" kern="100">
                          <a:effectLst/>
                        </a:rPr>
                        <a:t>1.4 - Assess the implications of taking no further action.</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kern="100">
                          <a:effectLst/>
                        </a:rPr>
                        <a:t>A2_Treatment testing and decisions record</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nSpc>
                          <a:spcPct val="115000"/>
                        </a:lnSpc>
                        <a:spcAft>
                          <a:spcPts val="800"/>
                        </a:spcAft>
                        <a:buNone/>
                      </a:pPr>
                      <a:r>
                        <a:rPr lang="en-GB" sz="1200" kern="100">
                          <a:effectLst/>
                        </a:rPr>
                        <a:t>I recorded my decision-making process for each treatment step in this document, which was intended for my own, and the studio’s, records. My decision-making process always included considering the implications of taking no further action.</a:t>
                      </a:r>
                    </a:p>
                    <a:p>
                      <a:pPr>
                        <a:lnSpc>
                          <a:spcPct val="115000"/>
                        </a:lnSpc>
                        <a:spcAft>
                          <a:spcPts val="800"/>
                        </a:spcAft>
                        <a:buNone/>
                      </a:pPr>
                      <a:r>
                        <a:rPr lang="en-GB" sz="1200" kern="100">
                          <a:effectLst/>
                        </a:rPr>
                        <a:t>For example, I considered whether, in the interests of minimal intervention, the canvas should not be reinforced.</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395657215"/>
                  </a:ext>
                </a:extLst>
              </a:tr>
            </a:tbl>
          </a:graphicData>
        </a:graphic>
      </p:graphicFrame>
      <p:sp>
        <p:nvSpPr>
          <p:cNvPr id="5" name="TextBox 4">
            <a:extLst>
              <a:ext uri="{FF2B5EF4-FFF2-40B4-BE49-F238E27FC236}">
                <a16:creationId xmlns:a16="http://schemas.microsoft.com/office/drawing/2014/main" id="{F5B65681-A29E-1721-718C-196064D1B52E}"/>
              </a:ext>
            </a:extLst>
          </p:cNvPr>
          <p:cNvSpPr txBox="1"/>
          <p:nvPr/>
        </p:nvSpPr>
        <p:spPr>
          <a:xfrm>
            <a:off x="9201752" y="789272"/>
            <a:ext cx="2714324" cy="2062103"/>
          </a:xfrm>
          <a:prstGeom prst="rect">
            <a:avLst/>
          </a:prstGeom>
          <a:solidFill>
            <a:srgbClr val="FFFF99"/>
          </a:solidFill>
          <a:ln w="28575">
            <a:solidFill>
              <a:schemeClr val="tx1"/>
            </a:solidFill>
          </a:ln>
        </p:spPr>
        <p:txBody>
          <a:bodyPr wrap="square" rtlCol="0">
            <a:spAutoFit/>
          </a:bodyPr>
          <a:lstStyle/>
          <a:p>
            <a:r>
              <a:rPr lang="en-GB" sz="1600">
                <a:effectLst/>
                <a:latin typeface="Segoe UI" panose="020B0502040204020203" pitchFamily="34" charset="0"/>
              </a:rPr>
              <a:t>Here the candidate discusses the ethical issue she faced when considering invasive testing and her rationale for proceeding. This demonstrates an awareness of the issue and critical thinking skills</a:t>
            </a:r>
            <a:endParaRPr lang="en-GB" sz="1600"/>
          </a:p>
        </p:txBody>
      </p:sp>
      <p:cxnSp>
        <p:nvCxnSpPr>
          <p:cNvPr id="6" name="Straight Arrow Connector 5">
            <a:extLst>
              <a:ext uri="{FF2B5EF4-FFF2-40B4-BE49-F238E27FC236}">
                <a16:creationId xmlns:a16="http://schemas.microsoft.com/office/drawing/2014/main" id="{64D72981-43F2-CE57-8EAE-A4914F88CF9F}"/>
              </a:ext>
            </a:extLst>
          </p:cNvPr>
          <p:cNvCxnSpPr>
            <a:cxnSpLocks/>
          </p:cNvCxnSpPr>
          <p:nvPr/>
        </p:nvCxnSpPr>
        <p:spPr>
          <a:xfrm flipH="1">
            <a:off x="8244037" y="2415941"/>
            <a:ext cx="957715" cy="10587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423015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288C6605-1140-C63B-EF32-BF2B34E50954}"/>
              </a:ext>
            </a:extLst>
          </p:cNvPr>
          <p:cNvGraphicFramePr>
            <a:graphicFrameLocks noGrp="1"/>
          </p:cNvGraphicFramePr>
          <p:nvPr>
            <p:extLst>
              <p:ext uri="{D42A27DB-BD31-4B8C-83A1-F6EECF244321}">
                <p14:modId xmlns:p14="http://schemas.microsoft.com/office/powerpoint/2010/main" val="4285034520"/>
              </p:ext>
            </p:extLst>
          </p:nvPr>
        </p:nvGraphicFramePr>
        <p:xfrm>
          <a:off x="577516" y="1224347"/>
          <a:ext cx="7652085" cy="3714055"/>
        </p:xfrm>
        <a:graphic>
          <a:graphicData uri="http://schemas.openxmlformats.org/drawingml/2006/table">
            <a:tbl>
              <a:tblPr firstRow="1" firstCol="1" bandRow="1">
                <a:tableStyleId>{21E4AEA4-8DFA-4A89-87EB-49C32662AFE0}</a:tableStyleId>
              </a:tblPr>
              <a:tblGrid>
                <a:gridCol w="2105336">
                  <a:extLst>
                    <a:ext uri="{9D8B030D-6E8A-4147-A177-3AD203B41FA5}">
                      <a16:colId xmlns:a16="http://schemas.microsoft.com/office/drawing/2014/main" val="2832673134"/>
                    </a:ext>
                  </a:extLst>
                </a:gridCol>
                <a:gridCol w="1720707">
                  <a:extLst>
                    <a:ext uri="{9D8B030D-6E8A-4147-A177-3AD203B41FA5}">
                      <a16:colId xmlns:a16="http://schemas.microsoft.com/office/drawing/2014/main" val="1231521272"/>
                    </a:ext>
                  </a:extLst>
                </a:gridCol>
                <a:gridCol w="3826042">
                  <a:extLst>
                    <a:ext uri="{9D8B030D-6E8A-4147-A177-3AD203B41FA5}">
                      <a16:colId xmlns:a16="http://schemas.microsoft.com/office/drawing/2014/main" val="2712875781"/>
                    </a:ext>
                  </a:extLst>
                </a:gridCol>
              </a:tblGrid>
              <a:tr h="922087">
                <a:tc>
                  <a:txBody>
                    <a:bodyPr/>
                    <a:lstStyle/>
                    <a:p>
                      <a:pPr>
                        <a:lnSpc>
                          <a:spcPct val="115000"/>
                        </a:lnSpc>
                        <a:spcAft>
                          <a:spcPts val="800"/>
                        </a:spcAft>
                        <a:buNone/>
                      </a:pPr>
                      <a:r>
                        <a:rPr lang="en-GB" sz="1100" kern="100">
                          <a:effectLst/>
                        </a:rPr>
                        <a:t>3.1 – Communicate appropriate practice in the care, protection and treatment of cultural heritage.</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100" b="0" kern="100">
                          <a:solidFill>
                            <a:sysClr val="windowText" lastClr="000000"/>
                          </a:solidFill>
                          <a:effectLst/>
                        </a:rPr>
                        <a:t>A3_Treatment report</a:t>
                      </a:r>
                      <a:endParaRPr lang="en-GB" sz="11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nSpc>
                          <a:spcPct val="115000"/>
                        </a:lnSpc>
                        <a:spcAft>
                          <a:spcPts val="800"/>
                        </a:spcAft>
                        <a:buNone/>
                      </a:pPr>
                      <a:r>
                        <a:rPr lang="en-GB" sz="1100" b="0" kern="100">
                          <a:solidFill>
                            <a:sysClr val="windowText" lastClr="000000"/>
                          </a:solidFill>
                          <a:effectLst/>
                        </a:rPr>
                        <a:t>Within the treatment report that I wrote for the client, I included a section titled ‘recommendations for future care’.</a:t>
                      </a:r>
                    </a:p>
                    <a:p>
                      <a:pPr>
                        <a:lnSpc>
                          <a:spcPct val="115000"/>
                        </a:lnSpc>
                        <a:spcAft>
                          <a:spcPts val="800"/>
                        </a:spcAft>
                        <a:buNone/>
                      </a:pPr>
                      <a:r>
                        <a:rPr lang="en-GB" sz="1100" b="0" kern="100">
                          <a:solidFill>
                            <a:sysClr val="windowText" lastClr="000000"/>
                          </a:solidFill>
                          <a:effectLst/>
                        </a:rPr>
                        <a:t> </a:t>
                      </a:r>
                      <a:endParaRPr lang="en-GB" sz="11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616695564"/>
                  </a:ext>
                </a:extLst>
              </a:tr>
              <a:tr h="913958">
                <a:tc>
                  <a:txBody>
                    <a:bodyPr/>
                    <a:lstStyle/>
                    <a:p>
                      <a:pPr>
                        <a:lnSpc>
                          <a:spcPct val="115000"/>
                        </a:lnSpc>
                        <a:spcAft>
                          <a:spcPts val="800"/>
                        </a:spcAft>
                        <a:buNone/>
                      </a:pPr>
                      <a:r>
                        <a:rPr lang="en-GB" sz="1100" kern="100">
                          <a:effectLst/>
                        </a:rPr>
                        <a:t>3.3 -Ensure that measures and advice follow recognised conservation standards.</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100" b="0" kern="100">
                          <a:solidFill>
                            <a:sysClr val="windowText" lastClr="000000"/>
                          </a:solidFill>
                          <a:effectLst/>
                          <a:highlight>
                            <a:srgbClr val="FFFF00"/>
                          </a:highlight>
                        </a:rPr>
                        <a:t>A2_Treatment testing and decisions record</a:t>
                      </a:r>
                      <a:r>
                        <a:rPr lang="en-GB" sz="700" b="0" kern="100">
                          <a:solidFill>
                            <a:sysClr val="windowText" lastClr="000000"/>
                          </a:solidFill>
                          <a:effectLst/>
                          <a:highlight>
                            <a:srgbClr val="FFFF00"/>
                          </a:highlight>
                        </a:rPr>
                        <a:t> </a:t>
                      </a:r>
                      <a:endParaRPr lang="en-GB" sz="1100" b="0" kern="100">
                        <a:solidFill>
                          <a:sysClr val="windowText" lastClr="000000"/>
                        </a:solidFill>
                        <a:effectLst/>
                        <a:highlight>
                          <a:srgbClr val="FFFF00"/>
                        </a:highligh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nSpc>
                          <a:spcPct val="115000"/>
                        </a:lnSpc>
                        <a:spcAft>
                          <a:spcPts val="800"/>
                        </a:spcAft>
                        <a:buNone/>
                      </a:pPr>
                      <a:r>
                        <a:rPr lang="en-GB" sz="1100" b="0" kern="100">
                          <a:solidFill>
                            <a:sysClr val="windowText" lastClr="000000"/>
                          </a:solidFill>
                          <a:effectLst/>
                        </a:rPr>
                        <a:t>This document (intended for the studio’s records, not for the client) provides evidence that I ensured that the treatment measures followed recognised conservation standards. For example, aesthetically compromising restorations were removed only where safe to do so for the underlying paint.</a:t>
                      </a:r>
                    </a:p>
                    <a:p>
                      <a:pPr>
                        <a:lnSpc>
                          <a:spcPct val="115000"/>
                        </a:lnSpc>
                        <a:spcAft>
                          <a:spcPts val="800"/>
                        </a:spcAft>
                        <a:buNone/>
                      </a:pPr>
                      <a:r>
                        <a:rPr lang="en-GB" sz="1100" b="0" kern="100">
                          <a:solidFill>
                            <a:sysClr val="windowText" lastClr="000000"/>
                          </a:solidFill>
                          <a:effectLst/>
                        </a:rPr>
                        <a:t> </a:t>
                      </a:r>
                      <a:endParaRPr lang="en-GB" sz="11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1583681248"/>
                  </a:ext>
                </a:extLst>
              </a:tr>
              <a:tr h="1381808">
                <a:tc>
                  <a:txBody>
                    <a:bodyPr/>
                    <a:lstStyle/>
                    <a:p>
                      <a:pPr>
                        <a:lnSpc>
                          <a:spcPct val="115000"/>
                        </a:lnSpc>
                        <a:spcAft>
                          <a:spcPts val="800"/>
                        </a:spcAft>
                        <a:buNone/>
                      </a:pPr>
                      <a:r>
                        <a:rPr lang="en-GB" sz="1100" kern="100">
                          <a:effectLst/>
                        </a:rPr>
                        <a:t>3.5 –Document conservation</a:t>
                      </a:r>
                    </a:p>
                    <a:p>
                      <a:pPr>
                        <a:lnSpc>
                          <a:spcPct val="115000"/>
                        </a:lnSpc>
                        <a:spcAft>
                          <a:spcPts val="800"/>
                        </a:spcAft>
                        <a:buNone/>
                      </a:pPr>
                      <a:r>
                        <a:rPr lang="en-GB" sz="1100" kern="100">
                          <a:effectLst/>
                        </a:rPr>
                        <a:t>measures.</a:t>
                      </a:r>
                      <a:endParaRPr lang="en-GB" sz="11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100" b="0" kern="100">
                          <a:solidFill>
                            <a:sysClr val="windowText" lastClr="000000"/>
                          </a:solidFill>
                          <a:effectLst/>
                          <a:highlight>
                            <a:srgbClr val="FFFF00"/>
                          </a:highlight>
                        </a:rPr>
                        <a:t>A5_Video montage of treatment for website</a:t>
                      </a:r>
                      <a:r>
                        <a:rPr lang="en-GB" sz="700" b="0" kern="100">
                          <a:solidFill>
                            <a:sysClr val="windowText" lastClr="000000"/>
                          </a:solidFill>
                          <a:effectLst/>
                          <a:highlight>
                            <a:srgbClr val="FFFF00"/>
                          </a:highlight>
                        </a:rPr>
                        <a:t> </a:t>
                      </a:r>
                      <a:endParaRPr lang="en-GB" sz="1100" b="0" kern="100">
                        <a:solidFill>
                          <a:sysClr val="windowText" lastClr="000000"/>
                        </a:solidFill>
                        <a:effectLst/>
                        <a:highlight>
                          <a:srgbClr val="FFFF00"/>
                        </a:highlight>
                      </a:endParaRPr>
                    </a:p>
                    <a:p>
                      <a:pPr>
                        <a:lnSpc>
                          <a:spcPct val="115000"/>
                        </a:lnSpc>
                        <a:spcAft>
                          <a:spcPts val="800"/>
                        </a:spcAft>
                        <a:buNone/>
                      </a:pPr>
                      <a:r>
                        <a:rPr lang="en-GB" sz="1100" b="0" kern="100">
                          <a:solidFill>
                            <a:sysClr val="windowText" lastClr="000000"/>
                          </a:solidFill>
                          <a:effectLst/>
                        </a:rPr>
                        <a:t> </a:t>
                      </a:r>
                    </a:p>
                    <a:p>
                      <a:pPr>
                        <a:lnSpc>
                          <a:spcPct val="115000"/>
                        </a:lnSpc>
                        <a:spcAft>
                          <a:spcPts val="800"/>
                        </a:spcAft>
                        <a:buNone/>
                      </a:pPr>
                      <a:r>
                        <a:rPr lang="en-GB" sz="1100" b="0" kern="100">
                          <a:solidFill>
                            <a:sysClr val="windowText" lastClr="000000"/>
                          </a:solidFill>
                          <a:effectLst/>
                        </a:rPr>
                        <a:t> </a:t>
                      </a:r>
                      <a:endParaRPr lang="en-GB" sz="11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tc>
                  <a:txBody>
                    <a:bodyPr/>
                    <a:lstStyle/>
                    <a:p>
                      <a:pPr>
                        <a:lnSpc>
                          <a:spcPct val="115000"/>
                        </a:lnSpc>
                        <a:spcAft>
                          <a:spcPts val="800"/>
                        </a:spcAft>
                        <a:buNone/>
                      </a:pPr>
                      <a:r>
                        <a:rPr lang="en-GB" sz="1100" b="0" kern="100">
                          <a:solidFill>
                            <a:sysClr val="windowText" lastClr="000000"/>
                          </a:solidFill>
                          <a:effectLst/>
                        </a:rPr>
                        <a:t>I took images and videos of conservation measures. I used these to create a video that summarised the treatment, intended for a lay audience.</a:t>
                      </a:r>
                    </a:p>
                    <a:p>
                      <a:pPr>
                        <a:lnSpc>
                          <a:spcPct val="115000"/>
                        </a:lnSpc>
                        <a:spcAft>
                          <a:spcPts val="800"/>
                        </a:spcAft>
                        <a:buNone/>
                      </a:pPr>
                      <a:r>
                        <a:rPr lang="en-GB" sz="1100" b="0" kern="100">
                          <a:solidFill>
                            <a:sysClr val="windowText" lastClr="000000"/>
                          </a:solidFill>
                          <a:effectLst/>
                        </a:rPr>
                        <a:t>I have saved all images, videos, notes and reports in a project folder in the studio’s backed-up Dropbox archive, and images are organised by activity and date.</a:t>
                      </a:r>
                    </a:p>
                    <a:p>
                      <a:pPr>
                        <a:lnSpc>
                          <a:spcPct val="115000"/>
                        </a:lnSpc>
                        <a:spcAft>
                          <a:spcPts val="800"/>
                        </a:spcAft>
                        <a:buNone/>
                      </a:pPr>
                      <a:r>
                        <a:rPr lang="en-GB" sz="1100" b="0" kern="100">
                          <a:solidFill>
                            <a:sysClr val="windowText" lastClr="000000"/>
                          </a:solidFill>
                          <a:effectLst/>
                        </a:rPr>
                        <a:t> </a:t>
                      </a:r>
                      <a:endParaRPr lang="en-GB" sz="11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20000"/>
                        <a:lumOff val="80000"/>
                      </a:schemeClr>
                    </a:solidFill>
                  </a:tcPr>
                </a:tc>
                <a:extLst>
                  <a:ext uri="{0D108BD9-81ED-4DB2-BD59-A6C34878D82A}">
                    <a16:rowId xmlns:a16="http://schemas.microsoft.com/office/drawing/2014/main" val="3142639686"/>
                  </a:ext>
                </a:extLst>
              </a:tr>
            </a:tbl>
          </a:graphicData>
        </a:graphic>
      </p:graphicFrame>
      <p:sp>
        <p:nvSpPr>
          <p:cNvPr id="7" name="TextBox 6">
            <a:extLst>
              <a:ext uri="{FF2B5EF4-FFF2-40B4-BE49-F238E27FC236}">
                <a16:creationId xmlns:a16="http://schemas.microsoft.com/office/drawing/2014/main" id="{5EB80F41-30E0-A0C2-A756-8DA1B7A4E76E}"/>
              </a:ext>
            </a:extLst>
          </p:cNvPr>
          <p:cNvSpPr txBox="1"/>
          <p:nvPr/>
        </p:nvSpPr>
        <p:spPr>
          <a:xfrm>
            <a:off x="8710862" y="2146434"/>
            <a:ext cx="3224463" cy="1477328"/>
          </a:xfrm>
          <a:prstGeom prst="rect">
            <a:avLst/>
          </a:prstGeom>
          <a:solidFill>
            <a:srgbClr val="FFFF99"/>
          </a:solidFill>
          <a:ln w="28575">
            <a:solidFill>
              <a:schemeClr val="tx1"/>
            </a:solidFill>
          </a:ln>
        </p:spPr>
        <p:txBody>
          <a:bodyPr wrap="square" rtlCol="0">
            <a:spAutoFit/>
          </a:bodyPr>
          <a:lstStyle/>
          <a:p>
            <a:r>
              <a:rPr lang="en-GB" sz="1800">
                <a:effectLst/>
                <a:latin typeface="Segoe UI" panose="020B0502040204020203" pitchFamily="34" charset="0"/>
              </a:rPr>
              <a:t>Note that this document has been used before.  </a:t>
            </a:r>
            <a:r>
              <a:rPr lang="en-GB">
                <a:latin typeface="Segoe UI" panose="020B0502040204020203" pitchFamily="34" charset="0"/>
              </a:rPr>
              <a:t>O</a:t>
            </a:r>
            <a:r>
              <a:rPr lang="en-GB" sz="1800">
                <a:effectLst/>
                <a:latin typeface="Segoe UI" panose="020B0502040204020203" pitchFamily="34" charset="0"/>
              </a:rPr>
              <a:t>ne document can be used to cover multiple sub-standards, </a:t>
            </a:r>
            <a:r>
              <a:rPr lang="en-GB">
                <a:latin typeface="Segoe UI" panose="020B0502040204020203" pitchFamily="34" charset="0"/>
              </a:rPr>
              <a:t>so long as</a:t>
            </a:r>
            <a:r>
              <a:rPr lang="en-GB" sz="1800">
                <a:effectLst/>
                <a:latin typeface="Segoe UI" panose="020B0502040204020203" pitchFamily="34" charset="0"/>
              </a:rPr>
              <a:t> it is relevant. </a:t>
            </a:r>
            <a:endParaRPr lang="en-GB" sz="1800">
              <a:effectLst/>
              <a:latin typeface="Arial" panose="020B0604020202020204" pitchFamily="34" charset="0"/>
            </a:endParaRPr>
          </a:p>
        </p:txBody>
      </p:sp>
      <p:cxnSp>
        <p:nvCxnSpPr>
          <p:cNvPr id="8" name="Straight Arrow Connector 7">
            <a:extLst>
              <a:ext uri="{FF2B5EF4-FFF2-40B4-BE49-F238E27FC236}">
                <a16:creationId xmlns:a16="http://schemas.microsoft.com/office/drawing/2014/main" id="{2BF00B7A-FD65-FCD7-7EED-0D5597BE92F9}"/>
              </a:ext>
            </a:extLst>
          </p:cNvPr>
          <p:cNvCxnSpPr>
            <a:cxnSpLocks/>
            <a:stCxn id="7" idx="1"/>
          </p:cNvCxnSpPr>
          <p:nvPr/>
        </p:nvCxnSpPr>
        <p:spPr>
          <a:xfrm flipH="1">
            <a:off x="7859027" y="2885098"/>
            <a:ext cx="851835"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 name="TextBox 10">
            <a:extLst>
              <a:ext uri="{FF2B5EF4-FFF2-40B4-BE49-F238E27FC236}">
                <a16:creationId xmlns:a16="http://schemas.microsoft.com/office/drawing/2014/main" id="{75268BD5-7F5E-663D-EFA3-BCD69A7B9EEC}"/>
              </a:ext>
            </a:extLst>
          </p:cNvPr>
          <p:cNvSpPr txBox="1"/>
          <p:nvPr/>
        </p:nvSpPr>
        <p:spPr>
          <a:xfrm>
            <a:off x="8710862" y="3853352"/>
            <a:ext cx="3224463" cy="2585323"/>
          </a:xfrm>
          <a:prstGeom prst="rect">
            <a:avLst/>
          </a:prstGeom>
          <a:solidFill>
            <a:srgbClr val="FFFF99"/>
          </a:solidFill>
          <a:ln w="28575">
            <a:solidFill>
              <a:schemeClr val="tx1"/>
            </a:solidFill>
          </a:ln>
        </p:spPr>
        <p:txBody>
          <a:bodyPr wrap="square" rtlCol="0">
            <a:spAutoFit/>
          </a:bodyPr>
          <a:lstStyle/>
          <a:p>
            <a:r>
              <a:rPr lang="en-GB" sz="1800" err="1">
                <a:effectLst/>
                <a:latin typeface="Segoe UI" panose="020B0502040204020203" pitchFamily="34" charset="0"/>
              </a:rPr>
              <a:t>Onefile</a:t>
            </a:r>
            <a:r>
              <a:rPr lang="en-GB" sz="1800">
                <a:effectLst/>
                <a:latin typeface="Segoe UI" panose="020B0502040204020203" pitchFamily="34" charset="0"/>
              </a:rPr>
              <a:t> can accept lots of different file types - in this case videos. Videos can be fantastic evidence. A high-quality video of heritage, showing the ‘before and after’,  or showing how you treat or handle the heritage, can be worth 1000 words.</a:t>
            </a:r>
            <a:endParaRPr lang="en-GB"/>
          </a:p>
        </p:txBody>
      </p:sp>
      <p:cxnSp>
        <p:nvCxnSpPr>
          <p:cNvPr id="12" name="Straight Arrow Connector 11">
            <a:extLst>
              <a:ext uri="{FF2B5EF4-FFF2-40B4-BE49-F238E27FC236}">
                <a16:creationId xmlns:a16="http://schemas.microsoft.com/office/drawing/2014/main" id="{44CF8F71-9DE3-77B5-A5EF-E5DD218AF1CF}"/>
              </a:ext>
            </a:extLst>
          </p:cNvPr>
          <p:cNvCxnSpPr>
            <a:cxnSpLocks/>
          </p:cNvCxnSpPr>
          <p:nvPr/>
        </p:nvCxnSpPr>
        <p:spPr>
          <a:xfrm flipH="1">
            <a:off x="7859027" y="4000024"/>
            <a:ext cx="851835"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6671214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787C78D7-78F6-E1B0-88F5-87D3303F7A26}"/>
              </a:ext>
            </a:extLst>
          </p:cNvPr>
          <p:cNvGraphicFramePr>
            <a:graphicFrameLocks noGrp="1"/>
          </p:cNvGraphicFramePr>
          <p:nvPr>
            <p:extLst>
              <p:ext uri="{D42A27DB-BD31-4B8C-83A1-F6EECF244321}">
                <p14:modId xmlns:p14="http://schemas.microsoft.com/office/powerpoint/2010/main" val="2064019285"/>
              </p:ext>
            </p:extLst>
          </p:nvPr>
        </p:nvGraphicFramePr>
        <p:xfrm>
          <a:off x="1170571" y="816289"/>
          <a:ext cx="6346760" cy="3035554"/>
        </p:xfrm>
        <a:graphic>
          <a:graphicData uri="http://schemas.openxmlformats.org/drawingml/2006/table">
            <a:tbl>
              <a:tblPr firstRow="1" firstCol="1" bandRow="1">
                <a:tableStyleId>{21E4AEA4-8DFA-4A89-87EB-49C32662AFE0}</a:tableStyleId>
              </a:tblPr>
              <a:tblGrid>
                <a:gridCol w="1746198">
                  <a:extLst>
                    <a:ext uri="{9D8B030D-6E8A-4147-A177-3AD203B41FA5}">
                      <a16:colId xmlns:a16="http://schemas.microsoft.com/office/drawing/2014/main" val="4287231151"/>
                    </a:ext>
                  </a:extLst>
                </a:gridCol>
                <a:gridCol w="1427182">
                  <a:extLst>
                    <a:ext uri="{9D8B030D-6E8A-4147-A177-3AD203B41FA5}">
                      <a16:colId xmlns:a16="http://schemas.microsoft.com/office/drawing/2014/main" val="3803838955"/>
                    </a:ext>
                  </a:extLst>
                </a:gridCol>
                <a:gridCol w="3173380">
                  <a:extLst>
                    <a:ext uri="{9D8B030D-6E8A-4147-A177-3AD203B41FA5}">
                      <a16:colId xmlns:a16="http://schemas.microsoft.com/office/drawing/2014/main" val="3937052685"/>
                    </a:ext>
                  </a:extLst>
                </a:gridCol>
              </a:tblGrid>
              <a:tr h="2167543">
                <a:tc>
                  <a:txBody>
                    <a:bodyPr/>
                    <a:lstStyle/>
                    <a:p>
                      <a:pPr>
                        <a:lnSpc>
                          <a:spcPct val="115000"/>
                        </a:lnSpc>
                        <a:spcAft>
                          <a:spcPts val="800"/>
                        </a:spcAft>
                        <a:buNone/>
                      </a:pPr>
                      <a:r>
                        <a:rPr lang="en-GB" sz="1200" kern="100">
                          <a:effectLst/>
                        </a:rPr>
                        <a:t>5.1 -Keep yourself informed on changes in the profession as well as broader developments relevant to your work context.</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b="0" kern="100">
                          <a:solidFill>
                            <a:sysClr val="windowText" lastClr="000000"/>
                          </a:solidFill>
                          <a:effectLst/>
                        </a:rPr>
                        <a:t>A10_Spraying agar training resource for studio colleagues</a:t>
                      </a:r>
                      <a:endParaRPr lang="en-GB" sz="12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tc>
                  <a:txBody>
                    <a:bodyPr/>
                    <a:lstStyle/>
                    <a:p>
                      <a:pPr>
                        <a:lnSpc>
                          <a:spcPct val="115000"/>
                        </a:lnSpc>
                        <a:spcAft>
                          <a:spcPts val="800"/>
                        </a:spcAft>
                        <a:buNone/>
                      </a:pPr>
                      <a:r>
                        <a:rPr lang="en-GB" sz="1200" b="0" kern="100">
                          <a:solidFill>
                            <a:sysClr val="windowText" lastClr="000000"/>
                          </a:solidFill>
                          <a:effectLst/>
                        </a:rPr>
                        <a:t>I became aware of a new method for using agar to clean large artworks through reading an article by </a:t>
                      </a:r>
                      <a:r>
                        <a:rPr lang="en-GB" sz="1200" b="0" kern="100">
                          <a:solidFill>
                            <a:sysClr val="windowText" lastClr="000000"/>
                          </a:solidFill>
                          <a:effectLst/>
                          <a:highlight>
                            <a:srgbClr val="FFFF00"/>
                          </a:highlight>
                        </a:rPr>
                        <a:t>Professor Ambra Giordano</a:t>
                      </a:r>
                      <a:r>
                        <a:rPr lang="en-GB" sz="800" b="0" kern="100">
                          <a:solidFill>
                            <a:sysClr val="windowText" lastClr="000000"/>
                          </a:solidFill>
                          <a:effectLst/>
                          <a:highlight>
                            <a:srgbClr val="FFFF00"/>
                          </a:highlight>
                        </a:rPr>
                        <a:t> </a:t>
                      </a:r>
                      <a:r>
                        <a:rPr lang="en-GB" sz="1200" b="0" kern="100">
                          <a:solidFill>
                            <a:sysClr val="windowText" lastClr="000000"/>
                          </a:solidFill>
                          <a:effectLst/>
                        </a:rPr>
                        <a:t>. I considered this option for the cleaning step of this project, and attended a course on the technique given by Prof. Giordano. After the workshop, I created a training resource (in the form of PowerPoint slides) for my colleagues about the technique. I presented the PowerPoint to my colleagues and demonstrated the technique. I tested the method out for this project, but ultimately decided it was not suitable for the cleaning step.</a:t>
                      </a:r>
                    </a:p>
                    <a:p>
                      <a:pPr>
                        <a:lnSpc>
                          <a:spcPct val="115000"/>
                        </a:lnSpc>
                        <a:spcAft>
                          <a:spcPts val="800"/>
                        </a:spcAft>
                        <a:buNone/>
                      </a:pPr>
                      <a:r>
                        <a:rPr lang="en-GB" sz="1200" b="0" kern="100">
                          <a:solidFill>
                            <a:sysClr val="windowText" lastClr="000000"/>
                          </a:solidFill>
                          <a:effectLst/>
                        </a:rPr>
                        <a:t> </a:t>
                      </a:r>
                      <a:endParaRPr lang="en-GB" sz="1200" b="0" kern="100">
                        <a:solidFill>
                          <a:sysClr val="windowText" lastClr="00000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1089359290"/>
                  </a:ext>
                </a:extLst>
              </a:tr>
            </a:tbl>
          </a:graphicData>
        </a:graphic>
      </p:graphicFrame>
      <p:sp>
        <p:nvSpPr>
          <p:cNvPr id="10" name="TextBox 9">
            <a:extLst>
              <a:ext uri="{FF2B5EF4-FFF2-40B4-BE49-F238E27FC236}">
                <a16:creationId xmlns:a16="http://schemas.microsoft.com/office/drawing/2014/main" id="{6F78FC1B-BDE8-2471-FCFD-360E2AE5B5C0}"/>
              </a:ext>
            </a:extLst>
          </p:cNvPr>
          <p:cNvSpPr txBox="1"/>
          <p:nvPr/>
        </p:nvSpPr>
        <p:spPr>
          <a:xfrm>
            <a:off x="8354728" y="1010653"/>
            <a:ext cx="2897205" cy="2308324"/>
          </a:xfrm>
          <a:prstGeom prst="rect">
            <a:avLst/>
          </a:prstGeom>
          <a:solidFill>
            <a:srgbClr val="FFFF99"/>
          </a:solidFill>
          <a:ln w="28575">
            <a:solidFill>
              <a:schemeClr val="tx1"/>
            </a:solidFill>
          </a:ln>
        </p:spPr>
        <p:txBody>
          <a:bodyPr wrap="square" rtlCol="0">
            <a:spAutoFit/>
          </a:bodyPr>
          <a:lstStyle/>
          <a:p>
            <a:r>
              <a:rPr lang="en-GB" sz="1800">
                <a:effectLst/>
                <a:latin typeface="Segoe UI" panose="020B0502040204020203" pitchFamily="34" charset="0"/>
              </a:rPr>
              <a:t>If you do any further reading, research or learning to support your CPD, it’s always helpful to give specifics of what was accessed - e.g. author / tutor, publication, date, course title etc.</a:t>
            </a:r>
            <a:endParaRPr lang="en-GB"/>
          </a:p>
        </p:txBody>
      </p:sp>
      <p:cxnSp>
        <p:nvCxnSpPr>
          <p:cNvPr id="11" name="Straight Arrow Connector 10">
            <a:extLst>
              <a:ext uri="{FF2B5EF4-FFF2-40B4-BE49-F238E27FC236}">
                <a16:creationId xmlns:a16="http://schemas.microsoft.com/office/drawing/2014/main" id="{6F9481C9-5E3F-FA99-5C9F-D0C97B24A683}"/>
              </a:ext>
            </a:extLst>
          </p:cNvPr>
          <p:cNvCxnSpPr>
            <a:cxnSpLocks/>
          </p:cNvCxnSpPr>
          <p:nvPr/>
        </p:nvCxnSpPr>
        <p:spPr>
          <a:xfrm flipH="1">
            <a:off x="7411453" y="1911342"/>
            <a:ext cx="943275"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aphicFrame>
        <p:nvGraphicFramePr>
          <p:cNvPr id="13" name="Table 12">
            <a:extLst>
              <a:ext uri="{FF2B5EF4-FFF2-40B4-BE49-F238E27FC236}">
                <a16:creationId xmlns:a16="http://schemas.microsoft.com/office/drawing/2014/main" id="{1693CC43-783A-478C-AD51-62541BCD6C04}"/>
              </a:ext>
            </a:extLst>
          </p:cNvPr>
          <p:cNvGraphicFramePr>
            <a:graphicFrameLocks noGrp="1"/>
          </p:cNvGraphicFramePr>
          <p:nvPr>
            <p:extLst>
              <p:ext uri="{D42A27DB-BD31-4B8C-83A1-F6EECF244321}">
                <p14:modId xmlns:p14="http://schemas.microsoft.com/office/powerpoint/2010/main" val="2408889890"/>
              </p:ext>
            </p:extLst>
          </p:nvPr>
        </p:nvGraphicFramePr>
        <p:xfrm>
          <a:off x="1170571" y="4012064"/>
          <a:ext cx="6346760" cy="2194306"/>
        </p:xfrm>
        <a:graphic>
          <a:graphicData uri="http://schemas.openxmlformats.org/drawingml/2006/table">
            <a:tbl>
              <a:tblPr firstRow="1" firstCol="1" bandRow="1">
                <a:tableStyleId>{21E4AEA4-8DFA-4A89-87EB-49C32662AFE0}</a:tableStyleId>
              </a:tblPr>
              <a:tblGrid>
                <a:gridCol w="1746199">
                  <a:extLst>
                    <a:ext uri="{9D8B030D-6E8A-4147-A177-3AD203B41FA5}">
                      <a16:colId xmlns:a16="http://schemas.microsoft.com/office/drawing/2014/main" val="1284648307"/>
                    </a:ext>
                  </a:extLst>
                </a:gridCol>
                <a:gridCol w="1427181">
                  <a:extLst>
                    <a:ext uri="{9D8B030D-6E8A-4147-A177-3AD203B41FA5}">
                      <a16:colId xmlns:a16="http://schemas.microsoft.com/office/drawing/2014/main" val="892914313"/>
                    </a:ext>
                  </a:extLst>
                </a:gridCol>
                <a:gridCol w="3173380">
                  <a:extLst>
                    <a:ext uri="{9D8B030D-6E8A-4147-A177-3AD203B41FA5}">
                      <a16:colId xmlns:a16="http://schemas.microsoft.com/office/drawing/2014/main" val="364149981"/>
                    </a:ext>
                  </a:extLst>
                </a:gridCol>
              </a:tblGrid>
              <a:tr h="0">
                <a:tc>
                  <a:txBody>
                    <a:bodyPr/>
                    <a:lstStyle/>
                    <a:p>
                      <a:pPr>
                        <a:lnSpc>
                          <a:spcPct val="115000"/>
                        </a:lnSpc>
                        <a:spcAft>
                          <a:spcPts val="800"/>
                        </a:spcAft>
                        <a:buNone/>
                      </a:pPr>
                      <a:r>
                        <a:rPr lang="en-GB" sz="1200" kern="100">
                          <a:effectLst/>
                        </a:rPr>
                        <a:t>5.3 -Reflect on and learn from your practice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b="0" kern="100">
                          <a:solidFill>
                            <a:srgbClr val="002060"/>
                          </a:solidFill>
                          <a:effectLst/>
                        </a:rPr>
                        <a:t>A10_Spraying agar training resource for colleagues</a:t>
                      </a:r>
                      <a:endParaRPr lang="en-GB" sz="1200" b="0" kern="10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tc>
                  <a:txBody>
                    <a:bodyPr/>
                    <a:lstStyle/>
                    <a:p>
                      <a:pPr>
                        <a:lnSpc>
                          <a:spcPct val="115000"/>
                        </a:lnSpc>
                        <a:spcAft>
                          <a:spcPts val="800"/>
                        </a:spcAft>
                        <a:buNone/>
                      </a:pPr>
                      <a:r>
                        <a:rPr lang="en-GB" sz="1200" b="0" kern="100">
                          <a:solidFill>
                            <a:srgbClr val="002060"/>
                          </a:solidFill>
                          <a:effectLst/>
                        </a:rPr>
                        <a:t>I tested out the agar spray technique in a small area on the painting. I decided not to pursue this method for this project. </a:t>
                      </a:r>
                      <a:r>
                        <a:rPr lang="en-GB" sz="1200" b="0" kern="100">
                          <a:solidFill>
                            <a:srgbClr val="002060"/>
                          </a:solidFill>
                          <a:effectLst/>
                          <a:highlight>
                            <a:srgbClr val="FFFF00"/>
                          </a:highlight>
                        </a:rPr>
                        <a:t>My reasoning, and my reflections on where this technique may be most useful in future, are explained in the slide notes in slides 44 and 45</a:t>
                      </a:r>
                      <a:r>
                        <a:rPr lang="en-GB" sz="800" b="0" kern="100">
                          <a:solidFill>
                            <a:srgbClr val="002060"/>
                          </a:solidFill>
                          <a:effectLst/>
                          <a:highlight>
                            <a:srgbClr val="FFFF00"/>
                          </a:highlight>
                        </a:rPr>
                        <a:t> </a:t>
                      </a:r>
                      <a:r>
                        <a:rPr lang="en-GB" sz="1200" b="0" kern="100">
                          <a:solidFill>
                            <a:srgbClr val="002060"/>
                          </a:solidFill>
                          <a:effectLst/>
                          <a:highlight>
                            <a:srgbClr val="FFFF00"/>
                          </a:highlight>
                        </a:rPr>
                        <a:t> of this PowerPoint resource. Slides 46–49 record a different treatment where I did find method was the best to remove a final dirt layer from a painting</a:t>
                      </a:r>
                      <a:r>
                        <a:rPr lang="en-GB" sz="1200" b="0" kern="100">
                          <a:solidFill>
                            <a:srgbClr val="002060"/>
                          </a:solidFill>
                          <a:effectLst/>
                        </a:rPr>
                        <a:t>.</a:t>
                      </a:r>
                    </a:p>
                    <a:p>
                      <a:pPr>
                        <a:lnSpc>
                          <a:spcPct val="115000"/>
                        </a:lnSpc>
                        <a:spcAft>
                          <a:spcPts val="800"/>
                        </a:spcAft>
                        <a:buNone/>
                      </a:pPr>
                      <a:r>
                        <a:rPr lang="en-GB" sz="1200" b="0" kern="100">
                          <a:solidFill>
                            <a:srgbClr val="002060"/>
                          </a:solidFill>
                          <a:effectLst/>
                        </a:rPr>
                        <a:t> </a:t>
                      </a:r>
                      <a:endParaRPr lang="en-GB" sz="1200" b="0" kern="10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2580425519"/>
                  </a:ext>
                </a:extLst>
              </a:tr>
            </a:tbl>
          </a:graphicData>
        </a:graphic>
      </p:graphicFrame>
      <p:sp>
        <p:nvSpPr>
          <p:cNvPr id="16" name="TextBox 15">
            <a:extLst>
              <a:ext uri="{FF2B5EF4-FFF2-40B4-BE49-F238E27FC236}">
                <a16:creationId xmlns:a16="http://schemas.microsoft.com/office/drawing/2014/main" id="{8B213492-A6B7-89D2-09B2-1B6EEBB96DA7}"/>
              </a:ext>
            </a:extLst>
          </p:cNvPr>
          <p:cNvSpPr txBox="1"/>
          <p:nvPr/>
        </p:nvSpPr>
        <p:spPr>
          <a:xfrm>
            <a:off x="8354728" y="4069495"/>
            <a:ext cx="2897205" cy="1754326"/>
          </a:xfrm>
          <a:prstGeom prst="rect">
            <a:avLst/>
          </a:prstGeom>
          <a:solidFill>
            <a:srgbClr val="FFFF99"/>
          </a:solidFill>
          <a:ln w="28575">
            <a:solidFill>
              <a:schemeClr val="tx1"/>
            </a:solidFill>
          </a:ln>
        </p:spPr>
        <p:txBody>
          <a:bodyPr wrap="square" rtlCol="0">
            <a:spAutoFit/>
          </a:bodyPr>
          <a:lstStyle/>
          <a:p>
            <a:r>
              <a:rPr lang="en-GB" sz="1800">
                <a:effectLst/>
                <a:latin typeface="Segoe UI" panose="020B0502040204020203" pitchFamily="34" charset="0"/>
              </a:rPr>
              <a:t>The candidate refers the assessor to a specific section of her PowerPoint attachment. This is really helpful signposting for assessors</a:t>
            </a:r>
            <a:endParaRPr lang="en-GB"/>
          </a:p>
        </p:txBody>
      </p:sp>
      <p:cxnSp>
        <p:nvCxnSpPr>
          <p:cNvPr id="17" name="Straight Arrow Connector 16">
            <a:extLst>
              <a:ext uri="{FF2B5EF4-FFF2-40B4-BE49-F238E27FC236}">
                <a16:creationId xmlns:a16="http://schemas.microsoft.com/office/drawing/2014/main" id="{E22656D3-B3AE-A793-9EBB-A2558CDCAC3A}"/>
              </a:ext>
            </a:extLst>
          </p:cNvPr>
          <p:cNvCxnSpPr>
            <a:cxnSpLocks/>
          </p:cNvCxnSpPr>
          <p:nvPr/>
        </p:nvCxnSpPr>
        <p:spPr>
          <a:xfrm flipH="1">
            <a:off x="7411453" y="5109217"/>
            <a:ext cx="943275"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538951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A519AA6-217B-BFA1-48BD-3ED0650294F8}"/>
              </a:ext>
            </a:extLst>
          </p:cNvPr>
          <p:cNvGraphicFramePr>
            <a:graphicFrameLocks noGrp="1"/>
          </p:cNvGraphicFramePr>
          <p:nvPr>
            <p:extLst>
              <p:ext uri="{D42A27DB-BD31-4B8C-83A1-F6EECF244321}">
                <p14:modId xmlns:p14="http://schemas.microsoft.com/office/powerpoint/2010/main" val="2733563340"/>
              </p:ext>
            </p:extLst>
          </p:nvPr>
        </p:nvGraphicFramePr>
        <p:xfrm>
          <a:off x="997319" y="1186774"/>
          <a:ext cx="6240879" cy="2614930"/>
        </p:xfrm>
        <a:graphic>
          <a:graphicData uri="http://schemas.openxmlformats.org/drawingml/2006/table">
            <a:tbl>
              <a:tblPr firstRow="1" firstCol="1" bandRow="1">
                <a:tableStyleId>{21E4AEA4-8DFA-4A89-87EB-49C32662AFE0}</a:tableStyleId>
              </a:tblPr>
              <a:tblGrid>
                <a:gridCol w="1717067">
                  <a:extLst>
                    <a:ext uri="{9D8B030D-6E8A-4147-A177-3AD203B41FA5}">
                      <a16:colId xmlns:a16="http://schemas.microsoft.com/office/drawing/2014/main" val="2974851201"/>
                    </a:ext>
                  </a:extLst>
                </a:gridCol>
                <a:gridCol w="1403372">
                  <a:extLst>
                    <a:ext uri="{9D8B030D-6E8A-4147-A177-3AD203B41FA5}">
                      <a16:colId xmlns:a16="http://schemas.microsoft.com/office/drawing/2014/main" val="1570993295"/>
                    </a:ext>
                  </a:extLst>
                </a:gridCol>
                <a:gridCol w="3120440">
                  <a:extLst>
                    <a:ext uri="{9D8B030D-6E8A-4147-A177-3AD203B41FA5}">
                      <a16:colId xmlns:a16="http://schemas.microsoft.com/office/drawing/2014/main" val="2677478002"/>
                    </a:ext>
                  </a:extLst>
                </a:gridCol>
              </a:tblGrid>
              <a:tr h="1854809">
                <a:tc>
                  <a:txBody>
                    <a:bodyPr/>
                    <a:lstStyle/>
                    <a:p>
                      <a:pPr>
                        <a:lnSpc>
                          <a:spcPct val="115000"/>
                        </a:lnSpc>
                        <a:spcAft>
                          <a:spcPts val="800"/>
                        </a:spcAft>
                        <a:buNone/>
                      </a:pPr>
                      <a:r>
                        <a:rPr lang="en-GB" sz="1200" kern="100">
                          <a:effectLst/>
                        </a:rPr>
                        <a:t>6.2 -Be conversant with national and international principles, philosophies and guidelines relevant to your practice.</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tc>
                <a:tc>
                  <a:txBody>
                    <a:bodyPr/>
                    <a:lstStyle/>
                    <a:p>
                      <a:pPr>
                        <a:lnSpc>
                          <a:spcPct val="115000"/>
                        </a:lnSpc>
                        <a:spcAft>
                          <a:spcPts val="800"/>
                        </a:spcAft>
                        <a:buNone/>
                      </a:pPr>
                      <a:r>
                        <a:rPr lang="en-GB" sz="1200" b="0" kern="100">
                          <a:solidFill>
                            <a:srgbClr val="002060"/>
                          </a:solidFill>
                          <a:effectLst/>
                        </a:rPr>
                        <a:t>A3_Treatment report</a:t>
                      </a:r>
                      <a:endParaRPr lang="en-GB" sz="1200" b="0" kern="10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tc>
                  <a:txBody>
                    <a:bodyPr/>
                    <a:lstStyle/>
                    <a:p>
                      <a:pPr>
                        <a:lnSpc>
                          <a:spcPct val="115000"/>
                        </a:lnSpc>
                        <a:spcAft>
                          <a:spcPts val="800"/>
                        </a:spcAft>
                        <a:buNone/>
                      </a:pPr>
                      <a:r>
                        <a:rPr lang="en-GB" sz="1200" b="0" kern="100">
                          <a:solidFill>
                            <a:srgbClr val="002060"/>
                          </a:solidFill>
                          <a:effectLst/>
                        </a:rPr>
                        <a:t>The report that I wrote for the client summarises the methods and materials that I used for the conservation treatment. </a:t>
                      </a:r>
                      <a:r>
                        <a:rPr lang="en-GB" sz="1200" b="0" kern="100">
                          <a:solidFill>
                            <a:srgbClr val="002060"/>
                          </a:solidFill>
                          <a:effectLst/>
                          <a:highlight>
                            <a:srgbClr val="FFFF00"/>
                          </a:highlight>
                        </a:rPr>
                        <a:t>I chose these materials because they were different to the original materials and will remain re-treatable. This demonstrates my compliance with aspects of the ICON Ethical Principles 2020</a:t>
                      </a:r>
                      <a:r>
                        <a:rPr lang="en-GB" sz="800" b="0" kern="100">
                          <a:solidFill>
                            <a:srgbClr val="002060"/>
                          </a:solidFill>
                          <a:effectLst/>
                          <a:highlight>
                            <a:srgbClr val="FFFF00"/>
                          </a:highlight>
                        </a:rPr>
                        <a:t> </a:t>
                      </a:r>
                      <a:r>
                        <a:rPr lang="en-GB" sz="1200" b="0" kern="100">
                          <a:solidFill>
                            <a:srgbClr val="002060"/>
                          </a:solidFill>
                          <a:effectLst/>
                          <a:highlight>
                            <a:srgbClr val="FFFF00"/>
                          </a:highlight>
                        </a:rPr>
                        <a:t>, such as “actions should remain detectable” and “actions should allow future retreatment and remain as reversible as possible”.</a:t>
                      </a:r>
                    </a:p>
                    <a:p>
                      <a:pPr>
                        <a:lnSpc>
                          <a:spcPct val="115000"/>
                        </a:lnSpc>
                        <a:spcAft>
                          <a:spcPts val="800"/>
                        </a:spcAft>
                        <a:buNone/>
                      </a:pPr>
                      <a:r>
                        <a:rPr lang="en-GB" sz="1200" b="0" kern="100">
                          <a:solidFill>
                            <a:srgbClr val="002060"/>
                          </a:solidFill>
                          <a:effectLst/>
                        </a:rPr>
                        <a:t> </a:t>
                      </a:r>
                      <a:endParaRPr lang="en-GB" sz="1200" b="0" kern="100">
                        <a:solidFill>
                          <a:srgbClr val="002060"/>
                        </a:solidFill>
                        <a:effectLst/>
                        <a:latin typeface="Aptos" panose="020B0004020202020204" pitchFamily="34" charset="0"/>
                        <a:ea typeface="Aptos" panose="020B0004020202020204" pitchFamily="34" charset="0"/>
                        <a:cs typeface="Times New Roman" panose="02020603050405020304" pitchFamily="18" charset="0"/>
                      </a:endParaRPr>
                    </a:p>
                  </a:txBody>
                  <a:tcPr marL="0" marR="0" marT="0" marB="0">
                    <a:solidFill>
                      <a:schemeClr val="accent2">
                        <a:lumMod val="40000"/>
                        <a:lumOff val="60000"/>
                      </a:schemeClr>
                    </a:solidFill>
                  </a:tcPr>
                </a:tc>
                <a:extLst>
                  <a:ext uri="{0D108BD9-81ED-4DB2-BD59-A6C34878D82A}">
                    <a16:rowId xmlns:a16="http://schemas.microsoft.com/office/drawing/2014/main" val="3260982304"/>
                  </a:ext>
                </a:extLst>
              </a:tr>
            </a:tbl>
          </a:graphicData>
        </a:graphic>
      </p:graphicFrame>
      <p:sp>
        <p:nvSpPr>
          <p:cNvPr id="13" name="TextBox 12">
            <a:extLst>
              <a:ext uri="{FF2B5EF4-FFF2-40B4-BE49-F238E27FC236}">
                <a16:creationId xmlns:a16="http://schemas.microsoft.com/office/drawing/2014/main" id="{460F98ED-6352-84A5-6830-05F2D950DD97}"/>
              </a:ext>
            </a:extLst>
          </p:cNvPr>
          <p:cNvSpPr txBox="1"/>
          <p:nvPr/>
        </p:nvSpPr>
        <p:spPr>
          <a:xfrm>
            <a:off x="8123722" y="1318661"/>
            <a:ext cx="3234089" cy="2308324"/>
          </a:xfrm>
          <a:prstGeom prst="rect">
            <a:avLst/>
          </a:prstGeom>
          <a:solidFill>
            <a:srgbClr val="FFFF99"/>
          </a:solidFill>
          <a:ln w="28575">
            <a:solidFill>
              <a:schemeClr val="tx1"/>
            </a:solidFill>
          </a:ln>
        </p:spPr>
        <p:txBody>
          <a:bodyPr wrap="square" rtlCol="0">
            <a:spAutoFit/>
          </a:bodyPr>
          <a:lstStyle/>
          <a:p>
            <a:r>
              <a:rPr lang="en-GB">
                <a:effectLst/>
                <a:latin typeface="Segoe UI" panose="020B0502040204020203" pitchFamily="34" charset="0"/>
              </a:rPr>
              <a:t>When trying to evidence that you are familiar to Icon standards or working to industry principles - it’s helpful to quote the relevant areas to pinpoint specifically which bits are relevant to your project. </a:t>
            </a:r>
            <a:endParaRPr lang="en-GB"/>
          </a:p>
        </p:txBody>
      </p:sp>
      <p:cxnSp>
        <p:nvCxnSpPr>
          <p:cNvPr id="14" name="Straight Arrow Connector 13">
            <a:extLst>
              <a:ext uri="{FF2B5EF4-FFF2-40B4-BE49-F238E27FC236}">
                <a16:creationId xmlns:a16="http://schemas.microsoft.com/office/drawing/2014/main" id="{C632A81A-F0BB-217D-0CBD-A8AEA4091FFC}"/>
              </a:ext>
            </a:extLst>
          </p:cNvPr>
          <p:cNvCxnSpPr>
            <a:cxnSpLocks/>
          </p:cNvCxnSpPr>
          <p:nvPr/>
        </p:nvCxnSpPr>
        <p:spPr>
          <a:xfrm flipH="1">
            <a:off x="7180447" y="2125385"/>
            <a:ext cx="943275" cy="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343337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484EC-C539-F687-0697-2243CEF729F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5F4D012-6944-4EA6-0445-31F09FE5299D}"/>
              </a:ext>
            </a:extLst>
          </p:cNvPr>
          <p:cNvSpPr>
            <a:spLocks noGrp="1"/>
          </p:cNvSpPr>
          <p:nvPr>
            <p:ph type="subTitle" idx="1"/>
          </p:nvPr>
        </p:nvSpPr>
        <p:spPr>
          <a:xfrm>
            <a:off x="378592" y="221381"/>
            <a:ext cx="11710737" cy="6477801"/>
          </a:xfrm>
        </p:spPr>
        <p:txBody>
          <a:bodyPr vert="horz" lIns="91440" tIns="45720" rIns="91440" bIns="45720" rtlCol="0" anchor="t">
            <a:normAutofit/>
          </a:bodyPr>
          <a:lstStyle/>
          <a:p>
            <a:pPr algn="l"/>
            <a:r>
              <a:rPr lang="en-GB" sz="3000" b="1" u="sng"/>
              <a:t>Each project must contain the following:</a:t>
            </a:r>
          </a:p>
          <a:p>
            <a:pPr algn="l"/>
            <a:endParaRPr lang="en-GB"/>
          </a:p>
          <a:p>
            <a:pPr marL="342900" indent="-342900" algn="l">
              <a:buFont typeface="Arial" panose="020B0604020202020204" pitchFamily="34" charset="0"/>
              <a:buChar char="•"/>
            </a:pPr>
            <a:r>
              <a:rPr lang="en-GB">
                <a:latin typeface="Aptos Display"/>
              </a:rPr>
              <a:t>Contextual background information to the project.</a:t>
            </a:r>
          </a:p>
          <a:p>
            <a:pPr marL="342900" indent="-342900" algn="l">
              <a:buFont typeface="Arial" panose="020B0604020202020204" pitchFamily="34" charset="0"/>
              <a:buChar char="•"/>
            </a:pPr>
            <a:r>
              <a:rPr lang="en-GB">
                <a:latin typeface="Aptos Display"/>
              </a:rPr>
              <a:t>Clear information on the candidate’s role in the project. </a:t>
            </a:r>
          </a:p>
          <a:p>
            <a:pPr marL="342900" indent="-342900" algn="l">
              <a:buFont typeface="Arial" panose="020B0604020202020204" pitchFamily="34" charset="0"/>
              <a:buChar char="•"/>
            </a:pPr>
            <a:r>
              <a:rPr lang="en-GB">
                <a:latin typeface="Aptos Display"/>
              </a:rPr>
              <a:t>An explanation of </a:t>
            </a:r>
            <a:r>
              <a:rPr lang="en-GB" u="sng">
                <a:latin typeface="Aptos Display"/>
              </a:rPr>
              <a:t>why</a:t>
            </a:r>
            <a:r>
              <a:rPr lang="en-GB">
                <a:latin typeface="Aptos Display"/>
              </a:rPr>
              <a:t> it is a complex project – according to the Icon complexity criteria (see slide 4 for details)</a:t>
            </a:r>
            <a:endParaRPr lang="en-GB"/>
          </a:p>
          <a:p>
            <a:pPr marL="342900" indent="-342900" algn="l">
              <a:buFont typeface="Arial" panose="020B0604020202020204" pitchFamily="34" charset="0"/>
              <a:buChar char="•"/>
            </a:pPr>
            <a:r>
              <a:rPr lang="en-GB">
                <a:latin typeface="Aptos Display"/>
              </a:rPr>
              <a:t>A discussion of the specific tasks completed / actions undertaken by the candidate.</a:t>
            </a:r>
          </a:p>
          <a:p>
            <a:pPr marL="342900" indent="-342900" algn="l">
              <a:buFont typeface="Arial" panose="020B0604020202020204" pitchFamily="34" charset="0"/>
              <a:buChar char="•"/>
            </a:pPr>
            <a:r>
              <a:rPr lang="en-GB">
                <a:latin typeface="Aptos Display"/>
              </a:rPr>
              <a:t>Clear signposting that shows how/where/why the candidate is addressing the sub-standards listed against that project.  </a:t>
            </a:r>
            <a:r>
              <a:rPr lang="en-GB" b="1">
                <a:latin typeface="Aptos Display"/>
              </a:rPr>
              <a:t>(Note that assessors are </a:t>
            </a:r>
            <a:r>
              <a:rPr lang="en-GB" b="1" u="sng">
                <a:latin typeface="Aptos Display"/>
              </a:rPr>
              <a:t>not</a:t>
            </a:r>
            <a:r>
              <a:rPr lang="en-GB" b="1">
                <a:latin typeface="Aptos Display"/>
              </a:rPr>
              <a:t> allowed to infer if the information provided is vague or explanations superficial. You must be explicit. Don’t just say it, </a:t>
            </a:r>
            <a:r>
              <a:rPr lang="en-GB" b="1" u="sng">
                <a:latin typeface="Aptos Display"/>
              </a:rPr>
              <a:t>prove it</a:t>
            </a:r>
            <a:r>
              <a:rPr lang="en-GB" b="1">
                <a:latin typeface="Aptos Display"/>
              </a:rPr>
              <a:t>!)</a:t>
            </a:r>
          </a:p>
          <a:p>
            <a:pPr marL="342900" indent="-342900" algn="l">
              <a:buFont typeface="Arial" panose="020B0604020202020204" pitchFamily="34" charset="0"/>
              <a:buChar char="•"/>
            </a:pPr>
            <a:r>
              <a:rPr lang="en-GB">
                <a:latin typeface="Aptos Display"/>
              </a:rPr>
              <a:t>Relevant attachments, organised for ease of access. </a:t>
            </a:r>
            <a:r>
              <a:rPr lang="en-GB" b="1">
                <a:latin typeface="Aptos Display"/>
              </a:rPr>
              <a:t>(Files should have meaningful file names, not just number codes. Images should be combined into one document or PowerPoint – not uploaded separately. You may wish to instruct assessors on which order they should read attachments.)</a:t>
            </a:r>
          </a:p>
          <a:p>
            <a:endParaRPr lang="en-GB"/>
          </a:p>
        </p:txBody>
      </p:sp>
    </p:spTree>
    <p:extLst>
      <p:ext uri="{BB962C8B-B14F-4D97-AF65-F5344CB8AC3E}">
        <p14:creationId xmlns:p14="http://schemas.microsoft.com/office/powerpoint/2010/main" val="1582051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93DB2-F9D9-9779-EECC-6D5B2788068C}"/>
              </a:ext>
            </a:extLst>
          </p:cNvPr>
          <p:cNvSpPr>
            <a:spLocks noGrp="1"/>
          </p:cNvSpPr>
          <p:nvPr>
            <p:ph type="title"/>
          </p:nvPr>
        </p:nvSpPr>
        <p:spPr>
          <a:xfrm>
            <a:off x="838200" y="0"/>
            <a:ext cx="10515600" cy="1325563"/>
          </a:xfrm>
        </p:spPr>
        <p:txBody>
          <a:bodyPr/>
          <a:lstStyle/>
          <a:p>
            <a:r>
              <a:rPr lang="en-GB"/>
              <a:t>Example 1: Paintings Conservation</a:t>
            </a:r>
          </a:p>
        </p:txBody>
      </p:sp>
      <p:sp>
        <p:nvSpPr>
          <p:cNvPr id="3" name="Content Placeholder 2">
            <a:extLst>
              <a:ext uri="{FF2B5EF4-FFF2-40B4-BE49-F238E27FC236}">
                <a16:creationId xmlns:a16="http://schemas.microsoft.com/office/drawing/2014/main" id="{2BA78A10-D2AC-2B69-4C12-BF4366ADAEA4}"/>
              </a:ext>
            </a:extLst>
          </p:cNvPr>
          <p:cNvSpPr>
            <a:spLocks noGrp="1"/>
          </p:cNvSpPr>
          <p:nvPr>
            <p:ph idx="1"/>
          </p:nvPr>
        </p:nvSpPr>
        <p:spPr>
          <a:xfrm>
            <a:off x="954158" y="1325563"/>
            <a:ext cx="7325138" cy="5042314"/>
          </a:xfrm>
          <a:ln w="28575">
            <a:solidFill>
              <a:srgbClr val="FF0000"/>
            </a:solidFill>
          </a:ln>
        </p:spPr>
        <p:txBody>
          <a:bodyPr>
            <a:noAutofit/>
          </a:bodyPr>
          <a:lstStyle/>
          <a:p>
            <a:pPr>
              <a:lnSpc>
                <a:spcPct val="115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Large twentieth-century painting on canvas treatment</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b="1" kern="100" dirty="0">
                <a:effectLst/>
                <a:latin typeface="Aptos" panose="020B0004020202020204" pitchFamily="34" charset="0"/>
                <a:ea typeface="Aptos" panose="020B0004020202020204" pitchFamily="34" charset="0"/>
                <a:cs typeface="Times New Roman" panose="02020603050405020304" pitchFamily="18" charset="0"/>
              </a:rPr>
              <a:t> </a:t>
            </a:r>
            <a:r>
              <a:rPr lang="en-GB" sz="1600" b="1" u="sng" kern="100" dirty="0">
                <a:effectLst/>
                <a:latin typeface="Aptos" panose="020B0004020202020204" pitchFamily="34" charset="0"/>
                <a:ea typeface="Aptos" panose="020B0004020202020204" pitchFamily="34" charset="0"/>
                <a:cs typeface="Times New Roman" panose="02020603050405020304" pitchFamily="18" charset="0"/>
              </a:rPr>
              <a:t>Context</a:t>
            </a:r>
            <a:endParaRPr lang="en-GB" sz="16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kern="100" dirty="0">
                <a:effectLst/>
                <a:latin typeface="Aptos" panose="020B0004020202020204" pitchFamily="34" charset="0"/>
                <a:ea typeface="Aptos" panose="020B0004020202020204" pitchFamily="34" charset="0"/>
                <a:cs typeface="Times New Roman" panose="02020603050405020304" pitchFamily="18" charset="0"/>
              </a:rPr>
              <a:t>	</a:t>
            </a:r>
            <a:r>
              <a:rPr lang="en-GB" sz="16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A client purchased a 20th-century , 3x5 metre, oil-on-canvas painting in an online auction</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The </a:t>
            </a:r>
            <a:r>
              <a:rPr lang="en-GB" sz="1600" kern="100" dirty="0">
                <a:effectLst/>
                <a:highlight>
                  <a:srgbClr val="FFFF00"/>
                </a:highlight>
                <a:latin typeface="Aptos" panose="020B0004020202020204" pitchFamily="34" charset="0"/>
                <a:ea typeface="Aptos" panose="020B0004020202020204" pitchFamily="34" charset="0"/>
                <a:cs typeface="Times New Roman" panose="02020603050405020304" pitchFamily="18" charset="0"/>
              </a:rPr>
              <a:t>client sent the painting to my workplace directly from the auction house, and it was rolled on an unsuitably narrow cylindrical support that had broken in the middle. The painting’s condition was poor; the paint was flaking to the extent that handfuls of loose paint were found in the outer packaging as it was unwrapped. The client wished to display the painting, </a:t>
            </a:r>
            <a:r>
              <a:rPr lang="en-GB" sz="1600" kern="100" dirty="0">
                <a:effectLst/>
                <a:latin typeface="Aptos" panose="020B0004020202020204" pitchFamily="34" charset="0"/>
                <a:ea typeface="Aptos" panose="020B0004020202020204" pitchFamily="34" charset="0"/>
                <a:cs typeface="Times New Roman" panose="02020603050405020304" pitchFamily="18" charset="0"/>
              </a:rPr>
              <a:t>but the treatment required to bring it to displayable condition was greater than the client had anticipated and budgeted for. In return for a discount on the conservation studio’s hourly rate, the client agreed to the sharing of images of the painting on social media and in publications, and a 2-year timeline for completion; conservation students were also permitted to assist with the treatment. The treatment was completed between December 2021 and December 2023.</a:t>
            </a:r>
          </a:p>
          <a:p>
            <a:pPr marL="0" indent="0">
              <a:spcAft>
                <a:spcPts val="800"/>
              </a:spcAft>
              <a:buNone/>
            </a:pPr>
            <a:endParaRPr lang="en-GB" sz="1600" dirty="0"/>
          </a:p>
        </p:txBody>
      </p:sp>
      <p:sp>
        <p:nvSpPr>
          <p:cNvPr id="4" name="TextBox 3">
            <a:extLst>
              <a:ext uri="{FF2B5EF4-FFF2-40B4-BE49-F238E27FC236}">
                <a16:creationId xmlns:a16="http://schemas.microsoft.com/office/drawing/2014/main" id="{BE838FFA-9BC8-8368-DF77-BC76C2F2C3EB}"/>
              </a:ext>
            </a:extLst>
          </p:cNvPr>
          <p:cNvSpPr txBox="1"/>
          <p:nvPr/>
        </p:nvSpPr>
        <p:spPr>
          <a:xfrm>
            <a:off x="8776252" y="1479748"/>
            <a:ext cx="3150704" cy="3898503"/>
          </a:xfrm>
          <a:prstGeom prst="rect">
            <a:avLst/>
          </a:prstGeom>
          <a:solidFill>
            <a:srgbClr val="FFFF99"/>
          </a:solidFill>
          <a:ln w="28575">
            <a:solidFill>
              <a:schemeClr val="tx1"/>
            </a:solidFill>
          </a:ln>
        </p:spPr>
        <p:txBody>
          <a:bodyPr wrap="square" rtlCol="0">
            <a:spAutoFit/>
          </a:bodyPr>
          <a:lstStyle/>
          <a:p>
            <a:pPr>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Start the write-up with general contextual information. It gives important background for assessors trying to understand the project. </a:t>
            </a:r>
            <a:endParaRPr lang="en-GB" kern="100">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The type of information you include, will depend on the nature of the project. </a:t>
            </a:r>
          </a:p>
          <a:p>
            <a:pPr>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Here the significant factors are period, size, materials, storage/transportation, overall condition, budgetary constraints etc.</a:t>
            </a:r>
          </a:p>
        </p:txBody>
      </p:sp>
      <p:cxnSp>
        <p:nvCxnSpPr>
          <p:cNvPr id="6" name="Straight Arrow Connector 5">
            <a:extLst>
              <a:ext uri="{FF2B5EF4-FFF2-40B4-BE49-F238E27FC236}">
                <a16:creationId xmlns:a16="http://schemas.microsoft.com/office/drawing/2014/main" id="{200694B7-1AE3-6AA6-16AA-DF95780AC7B4}"/>
              </a:ext>
            </a:extLst>
          </p:cNvPr>
          <p:cNvCxnSpPr/>
          <p:nvPr/>
        </p:nvCxnSpPr>
        <p:spPr>
          <a:xfrm flipH="1">
            <a:off x="7782339" y="2691366"/>
            <a:ext cx="993913" cy="45720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334787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6C843-1FF2-9835-2DFD-18DC8D47021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11D7C7B-3DF0-AF0A-D3AA-E8E5B78EEF89}"/>
              </a:ext>
            </a:extLst>
          </p:cNvPr>
          <p:cNvSpPr>
            <a:spLocks noGrp="1"/>
          </p:cNvSpPr>
          <p:nvPr>
            <p:ph idx="1"/>
          </p:nvPr>
        </p:nvSpPr>
        <p:spPr>
          <a:xfrm>
            <a:off x="725558" y="490676"/>
            <a:ext cx="7394712" cy="5860428"/>
          </a:xfrm>
          <a:ln w="28575">
            <a:solidFill>
              <a:srgbClr val="FF0000"/>
            </a:solidFill>
          </a:ln>
        </p:spPr>
        <p:txBody>
          <a:bodyPr>
            <a:noAutofit/>
          </a:bodyPr>
          <a:lstStyle/>
          <a:p>
            <a:pPr>
              <a:lnSpc>
                <a:spcPct val="115000"/>
              </a:lnSpc>
              <a:spcAft>
                <a:spcPts val="800"/>
              </a:spcAft>
              <a:buNone/>
            </a:pPr>
            <a:r>
              <a:rPr lang="en-GB" sz="1800" b="1" u="sng" kern="100">
                <a:effectLst/>
                <a:latin typeface="Aptos" panose="020B0004020202020204" pitchFamily="34" charset="0"/>
                <a:ea typeface="Aptos" panose="020B0004020202020204" pitchFamily="34" charset="0"/>
                <a:cs typeface="Times New Roman" panose="02020603050405020304" pitchFamily="18" charset="0"/>
              </a:rPr>
              <a:t>My role</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was the lead conservator  and managed this project from start to finish</a:t>
            </a:r>
            <a:r>
              <a:rPr lang="en-GB" sz="1800" kern="100">
                <a:effectLst/>
                <a:latin typeface="Aptos" panose="020B0004020202020204" pitchFamily="34" charset="0"/>
                <a:ea typeface="Aptos" panose="020B0004020202020204" pitchFamily="34" charset="0"/>
                <a:cs typeface="Times New Roman" panose="02020603050405020304" pitchFamily="18" charset="0"/>
              </a:rPr>
              <a:t>. I ensured that the treatment was completed within the agreed timeline, budget, and estimated hours (628 hours). </a:t>
            </a:r>
            <a:r>
              <a:rPr lang="en-GB"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led</a:t>
            </a:r>
            <a:r>
              <a:rPr lang="en-GB" sz="1800" kern="100">
                <a:effectLst/>
                <a:latin typeface="Aptos" panose="020B0004020202020204" pitchFamily="34" charset="0"/>
                <a:ea typeface="Aptos" panose="020B0004020202020204" pitchFamily="34" charset="0"/>
                <a:cs typeface="Times New Roman" panose="02020603050405020304" pitchFamily="18" charset="0"/>
              </a:rPr>
              <a:t> a team comprising an assistant conservator, a postgraduate intern, two students on placement. </a:t>
            </a:r>
            <a:r>
              <a:rPr lang="en-GB"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supervised</a:t>
            </a:r>
            <a:r>
              <a:rPr lang="en-GB" sz="1800" kern="100">
                <a:effectLst/>
                <a:latin typeface="Aptos" panose="020B0004020202020204" pitchFamily="34" charset="0"/>
                <a:ea typeface="Aptos" panose="020B0004020202020204" pitchFamily="34" charset="0"/>
                <a:cs typeface="Times New Roman" panose="02020603050405020304" pitchFamily="18" charset="0"/>
              </a:rPr>
              <a:t> the work of this team who carried out the treatment and some paint analysis alongside me. </a:t>
            </a:r>
            <a:r>
              <a:rPr lang="en-GB"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marshalled</a:t>
            </a:r>
            <a:r>
              <a:rPr lang="en-GB" sz="1800" kern="100">
                <a:effectLst/>
                <a:latin typeface="Aptos" panose="020B0004020202020204" pitchFamily="34" charset="0"/>
                <a:ea typeface="Aptos" panose="020B0004020202020204" pitchFamily="34" charset="0"/>
                <a:cs typeface="Times New Roman" panose="02020603050405020304" pitchFamily="18" charset="0"/>
              </a:rPr>
              <a:t> analytical resources offered by a local university in return for supervising placement students. I used these resources to understand whether the flaking had inherent material causes or was solely due to poor storage and transport, and also to try to understand the materials and methods of the painting, which had no securely known provenance. Due to its size, whenever the painting needed to be moved </a:t>
            </a:r>
            <a:r>
              <a:rPr lang="en-GB" sz="18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notified</a:t>
            </a:r>
            <a:r>
              <a:rPr lang="en-GB" sz="1800" kern="100">
                <a:effectLst/>
                <a:latin typeface="Aptos" panose="020B0004020202020204" pitchFamily="34" charset="0"/>
                <a:ea typeface="Aptos" panose="020B0004020202020204" pitchFamily="34" charset="0"/>
                <a:cs typeface="Times New Roman" panose="02020603050405020304" pitchFamily="18" charset="0"/>
              </a:rPr>
              <a:t> the whole studio’s team in advance and booked it into the studio’s shared calendar, as it required several people for safe handling. This was achieved by discussion with colleagues to check when they had availability to help.</a:t>
            </a:r>
          </a:p>
          <a:p>
            <a:pPr marL="0" indent="0">
              <a:spcAft>
                <a:spcPts val="800"/>
              </a:spcAft>
              <a:buNone/>
            </a:pPr>
            <a:endParaRPr lang="en-GB" sz="1600"/>
          </a:p>
        </p:txBody>
      </p:sp>
      <p:sp>
        <p:nvSpPr>
          <p:cNvPr id="4" name="TextBox 3">
            <a:extLst>
              <a:ext uri="{FF2B5EF4-FFF2-40B4-BE49-F238E27FC236}">
                <a16:creationId xmlns:a16="http://schemas.microsoft.com/office/drawing/2014/main" id="{BE7D4734-F4B1-B7CE-49C3-37D374FEEFA7}"/>
              </a:ext>
            </a:extLst>
          </p:cNvPr>
          <p:cNvSpPr txBox="1"/>
          <p:nvPr/>
        </p:nvSpPr>
        <p:spPr>
          <a:xfrm>
            <a:off x="8617226" y="490676"/>
            <a:ext cx="3309730" cy="5601533"/>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Assessors also need to understand exactly what your role was - did you oversee the project from start to finish, or were you just involved in one particular phase? Did you work alone or with others? If working with others - what was the relationship? Were you a supervisor? Were you working with parity alongside fellow conservators or professionals? </a:t>
            </a:r>
          </a:p>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If working with others, be sure to be very clear about what your contribution was. Using language like ‘we did’ is confusing. Assessors need to see your specific contribution. </a:t>
            </a:r>
          </a:p>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This candidate worked with others on the project but uses the first person (‘I did’) so is very clear about her role.</a:t>
            </a:r>
          </a:p>
          <a:p>
            <a:pPr>
              <a:spcAft>
                <a:spcPts val="800"/>
              </a:spcAft>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FB4F7A29-B0DB-6A4F-BDB7-EE93146E51CA}"/>
              </a:ext>
            </a:extLst>
          </p:cNvPr>
          <p:cNvCxnSpPr>
            <a:cxnSpLocks/>
          </p:cNvCxnSpPr>
          <p:nvPr/>
        </p:nvCxnSpPr>
        <p:spPr>
          <a:xfrm flipH="1">
            <a:off x="7265504" y="1520687"/>
            <a:ext cx="1431235" cy="308113"/>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5184243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F147F0-2ADA-873B-BC11-47B74F04F82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3B5F2D-0657-EAE8-EE22-63A913B4A688}"/>
              </a:ext>
            </a:extLst>
          </p:cNvPr>
          <p:cNvSpPr>
            <a:spLocks noGrp="1"/>
          </p:cNvSpPr>
          <p:nvPr>
            <p:ph idx="1"/>
          </p:nvPr>
        </p:nvSpPr>
        <p:spPr>
          <a:xfrm>
            <a:off x="725557" y="490677"/>
            <a:ext cx="7643189" cy="2113376"/>
          </a:xfrm>
          <a:ln w="28575">
            <a:solidFill>
              <a:srgbClr val="FF0000"/>
            </a:solidFill>
          </a:ln>
        </p:spPr>
        <p:txBody>
          <a:bodyPr>
            <a:noAutofit/>
          </a:bodyPr>
          <a:lstStyle/>
          <a:p>
            <a:pPr>
              <a:lnSpc>
                <a:spcPct val="115000"/>
              </a:lnSpc>
              <a:spcAft>
                <a:spcPts val="800"/>
              </a:spcAft>
              <a:buNone/>
            </a:pPr>
            <a:r>
              <a:rPr lang="en-GB" sz="1800" b="1" u="sng"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Main challenges</a:t>
            </a:r>
            <a:r>
              <a:rPr lang="en-GB" sz="1800" b="1" u="sng" kern="100">
                <a:effectLst/>
                <a:latin typeface="Aptos" panose="020B0004020202020204" pitchFamily="34" charset="0"/>
                <a:ea typeface="Aptos" panose="020B0004020202020204" pitchFamily="34" charset="0"/>
                <a:cs typeface="Times New Roman" panose="02020603050405020304" pitchFamily="18" charset="0"/>
              </a:rPr>
              <a:t> and</a:t>
            </a: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sz="1800" b="1" u="sng" kern="100">
                <a:effectLst/>
                <a:latin typeface="Aptos" panose="020B0004020202020204" pitchFamily="34" charset="0"/>
                <a:ea typeface="Aptos" panose="020B0004020202020204" pitchFamily="34" charset="0"/>
                <a:cs typeface="Times New Roman" panose="02020603050405020304" pitchFamily="18" charset="0"/>
              </a:rPr>
              <a:t> decisions</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Overall, the painting’s size and the area (c.70%) affected by damage and unstable paint were the source of the most significant technical problems that I had to resolve during the treatment within a limited number of hours</a:t>
            </a:r>
            <a:r>
              <a:rPr lang="en-GB" sz="1600" kern="100">
                <a:effectLst/>
                <a:latin typeface="Aptos" panose="020B0004020202020204" pitchFamily="34" charset="0"/>
                <a:ea typeface="Aptos" panose="020B0004020202020204" pitchFamily="34" charset="0"/>
                <a:cs typeface="Times New Roman" panose="02020603050405020304" pitchFamily="18" charset="0"/>
              </a:rPr>
              <a:t>. Below are some examples of my analytical thinking, problem-solving and decision-making during the treatment. </a:t>
            </a:r>
          </a:p>
          <a:p>
            <a:pPr marL="0" indent="0">
              <a:spcAft>
                <a:spcPts val="800"/>
              </a:spcAft>
              <a:buNone/>
            </a:pPr>
            <a:endParaRPr lang="en-GB" sz="1600"/>
          </a:p>
        </p:txBody>
      </p:sp>
      <p:sp>
        <p:nvSpPr>
          <p:cNvPr id="4" name="TextBox 3">
            <a:extLst>
              <a:ext uri="{FF2B5EF4-FFF2-40B4-BE49-F238E27FC236}">
                <a16:creationId xmlns:a16="http://schemas.microsoft.com/office/drawing/2014/main" id="{D3B963E2-EE44-8095-4B1F-43B1FBD68570}"/>
              </a:ext>
            </a:extLst>
          </p:cNvPr>
          <p:cNvSpPr txBox="1"/>
          <p:nvPr/>
        </p:nvSpPr>
        <p:spPr>
          <a:xfrm>
            <a:off x="8617226" y="490676"/>
            <a:ext cx="3309730" cy="5221942"/>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To meet the standards at the right level for accreditation, projects need to meet at least one of the Icon complexity criteria to a high degree. It’s vital to explain explicitly to assessors why your project is complex. In this case, the project posed technical challenges due to instability, it had extremely unstable paint layers over a wide area, which made treating, handling and moving it very challenging.</a:t>
            </a:r>
          </a:p>
          <a:p>
            <a:pPr>
              <a:spcAft>
                <a:spcPts val="800"/>
              </a:spcAft>
            </a:pPr>
            <a:endParaRPr lang="en-GB" sz="1600" kern="100">
              <a:latin typeface="Aptos" panose="020B0004020202020204" pitchFamily="34" charset="0"/>
              <a:ea typeface="Aptos" panose="020B0004020202020204" pitchFamily="34" charset="0"/>
              <a:cs typeface="Times New Roman" panose="02020603050405020304" pitchFamily="18" charset="0"/>
            </a:endParaRPr>
          </a:p>
          <a:p>
            <a:pPr>
              <a:spcAft>
                <a:spcPts val="800"/>
              </a:spcAft>
            </a:pPr>
            <a:r>
              <a:rPr lang="en-GB" sz="1600">
                <a:effectLst/>
              </a:rPr>
              <a:t>Complex projects enable you to meet the standards because they give you the opportunity to demonstrate analytical thinking / problem-solving skills and a high level of specialist knowledge / skill.</a:t>
            </a:r>
            <a:endParaRPr lang="en-GB" sz="1600" kern="100">
              <a:effectLst/>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92854602-295A-BFF2-105B-619AE6435E85}"/>
              </a:ext>
            </a:extLst>
          </p:cNvPr>
          <p:cNvCxnSpPr>
            <a:cxnSpLocks/>
          </p:cNvCxnSpPr>
          <p:nvPr/>
        </p:nvCxnSpPr>
        <p:spPr>
          <a:xfrm flipH="1">
            <a:off x="7911548" y="1393308"/>
            <a:ext cx="914400" cy="308113"/>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 name="TextBox 4">
            <a:extLst>
              <a:ext uri="{FF2B5EF4-FFF2-40B4-BE49-F238E27FC236}">
                <a16:creationId xmlns:a16="http://schemas.microsoft.com/office/drawing/2014/main" id="{5510D1E1-DE93-40DA-4DE5-F9691B349744}"/>
              </a:ext>
            </a:extLst>
          </p:cNvPr>
          <p:cNvSpPr txBox="1"/>
          <p:nvPr/>
        </p:nvSpPr>
        <p:spPr>
          <a:xfrm>
            <a:off x="725558" y="2858810"/>
            <a:ext cx="7643190" cy="3847207"/>
          </a:xfrm>
          <a:prstGeom prst="rect">
            <a:avLst/>
          </a:prstGeom>
          <a:solidFill>
            <a:schemeClr val="accent1">
              <a:lumMod val="20000"/>
              <a:lumOff val="80000"/>
            </a:schemeClr>
          </a:solidFill>
          <a:ln w="28575">
            <a:solidFill>
              <a:schemeClr val="tx1"/>
            </a:solidFill>
          </a:ln>
        </p:spPr>
        <p:txBody>
          <a:bodyPr wrap="square" rtlCol="0">
            <a:spAutoFit/>
          </a:bodyPr>
          <a:lstStyle/>
          <a:p>
            <a:r>
              <a:rPr lang="en-GB" b="1" u="sng"/>
              <a:t>Icon Complexity Criteria:</a:t>
            </a:r>
          </a:p>
          <a:p>
            <a:endParaRPr lang="en-GB" sz="1600" b="1" u="sng"/>
          </a:p>
          <a:p>
            <a:r>
              <a:rPr lang="en-GB" sz="1600" b="1"/>
              <a:t>To be considered a complex project, suitable for accreditation, the project must have  one or more of the following criteria present to a high degree.</a:t>
            </a:r>
          </a:p>
          <a:p>
            <a:pPr algn="l"/>
            <a:endParaRPr lang="en-GB" sz="1600" b="0" i="0" u="none" strike="noStrike" baseline="0">
              <a:solidFill>
                <a:srgbClr val="000000"/>
              </a:solidFill>
              <a:latin typeface="Avenir Next LT Pro" panose="020B0504020202020204" pitchFamily="34" charset="0"/>
            </a:endParaRPr>
          </a:p>
          <a:p>
            <a:pPr marL="285750" indent="-285750">
              <a:buFont typeface="Arial" panose="020B0604020202020204" pitchFamily="34" charset="0"/>
              <a:buChar char="•"/>
            </a:pPr>
            <a:r>
              <a:rPr lang="en-GB" sz="1600" i="0" u="none" strike="noStrike" baseline="0">
                <a:solidFill>
                  <a:srgbClr val="000000"/>
                </a:solidFill>
              </a:rPr>
              <a:t>Project requires choices between options that lead to significantly different outcomes </a:t>
            </a:r>
          </a:p>
          <a:p>
            <a:pPr marL="285750" indent="-285750" algn="l">
              <a:buFont typeface="Arial" panose="020B0604020202020204" pitchFamily="34" charset="0"/>
              <a:buChar char="•"/>
            </a:pPr>
            <a:r>
              <a:rPr lang="en-GB" sz="1600" i="0" u="none" strike="noStrike" baseline="0">
                <a:solidFill>
                  <a:srgbClr val="000000"/>
                </a:solidFill>
              </a:rPr>
              <a:t>Project presents ethical dilemma and value-conflicts or requires significant value-judgements </a:t>
            </a:r>
          </a:p>
          <a:p>
            <a:pPr marL="285750" indent="-285750">
              <a:buFont typeface="Arial" panose="020B0604020202020204" pitchFamily="34" charset="0"/>
              <a:buChar char="•"/>
            </a:pPr>
            <a:r>
              <a:rPr lang="en-GB" sz="1600" i="0" u="none" strike="noStrike" baseline="0">
                <a:solidFill>
                  <a:srgbClr val="000000"/>
                </a:solidFill>
              </a:rPr>
              <a:t>Project presents substantial technical problems, for instance in relation to unstable or degraded materials or the level of risk associated with treatments or strategies </a:t>
            </a:r>
          </a:p>
          <a:p>
            <a:pPr marL="285750" indent="-285750">
              <a:buFont typeface="Arial" panose="020B0604020202020204" pitchFamily="34" charset="0"/>
              <a:buChar char="•"/>
            </a:pPr>
            <a:r>
              <a:rPr lang="en-GB" sz="1600" i="0" u="none" strike="noStrike" baseline="0">
                <a:solidFill>
                  <a:srgbClr val="000000"/>
                </a:solidFill>
              </a:rPr>
              <a:t>Project requires a deep level of practical understanding to be applied to a situation</a:t>
            </a:r>
          </a:p>
          <a:p>
            <a:pPr marL="285750" indent="-285750">
              <a:buFont typeface="Arial" panose="020B0604020202020204" pitchFamily="34" charset="0"/>
              <a:buChar char="•"/>
            </a:pPr>
            <a:r>
              <a:rPr lang="en-GB" sz="1600" i="0" u="none" strike="noStrike" baseline="0">
                <a:solidFill>
                  <a:srgbClr val="000000"/>
                </a:solidFill>
              </a:rPr>
              <a:t>Project requires the marshalling and management of a wide range of resources. </a:t>
            </a:r>
          </a:p>
          <a:p>
            <a:r>
              <a:rPr lang="en-GB" sz="1800" b="1" i="0" u="none" strike="noStrike" baseline="0">
                <a:solidFill>
                  <a:srgbClr val="000000"/>
                </a:solidFill>
                <a:latin typeface="Avenir Next LT Pro" panose="020B0504020202020204" pitchFamily="34" charset="0"/>
              </a:rPr>
              <a:t> </a:t>
            </a:r>
            <a:endParaRPr lang="en-GB" sz="1800" b="0" i="0" u="none" strike="noStrike" baseline="0">
              <a:solidFill>
                <a:srgbClr val="000000"/>
              </a:solidFill>
              <a:latin typeface="Avenir Next LT Pro" panose="020B0504020202020204" pitchFamily="34" charset="0"/>
            </a:endParaRPr>
          </a:p>
        </p:txBody>
      </p:sp>
    </p:spTree>
    <p:extLst>
      <p:ext uri="{BB962C8B-B14F-4D97-AF65-F5344CB8AC3E}">
        <p14:creationId xmlns:p14="http://schemas.microsoft.com/office/powerpoint/2010/main" val="809929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80D03-FDAC-1C64-7CE1-69EB265DA3FE}"/>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7652995-175B-99C1-42D1-251213C5D529}"/>
              </a:ext>
            </a:extLst>
          </p:cNvPr>
          <p:cNvSpPr>
            <a:spLocks noGrp="1"/>
          </p:cNvSpPr>
          <p:nvPr>
            <p:ph idx="1"/>
          </p:nvPr>
        </p:nvSpPr>
        <p:spPr>
          <a:xfrm>
            <a:off x="437322" y="134549"/>
            <a:ext cx="7692887" cy="6436898"/>
          </a:xfrm>
          <a:ln w="28575">
            <a:solidFill>
              <a:srgbClr val="FF0000"/>
            </a:solidFill>
          </a:ln>
        </p:spPr>
        <p:txBody>
          <a:bodyPr>
            <a:noAutofit/>
          </a:bodyPr>
          <a:lstStyle/>
          <a:p>
            <a:pPr>
              <a:lnSpc>
                <a:spcPct val="115000"/>
              </a:lnSpc>
              <a:spcAft>
                <a:spcPts val="800"/>
              </a:spcAft>
              <a:buNone/>
            </a:pPr>
            <a:r>
              <a:rPr lang="en-GB" sz="1800" b="1"/>
              <a:t>Main Challenges and Decisions: </a:t>
            </a:r>
            <a:r>
              <a:rPr lang="en-GB" sz="1800" b="1" kern="100">
                <a:effectLst/>
                <a:latin typeface="Aptos" panose="020B0004020202020204" pitchFamily="34" charset="0"/>
                <a:ea typeface="Aptos" panose="020B0004020202020204" pitchFamily="34" charset="0"/>
                <a:cs typeface="Times New Roman" panose="02020603050405020304" pitchFamily="18" charset="0"/>
              </a:rPr>
              <a:t>Paint consolidation</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	I designed a successful method for treating the flaking paint. Much of the delamination was occurring between upper and lower layers of paint, not paint and canvas. Therefore, although it could be time-efficient for large paintings in some cases, I ruled out wholescale adhesive application from the canvas reverse, as the adhesive would not have reached the delaminating layer. </a:t>
            </a:r>
          </a:p>
          <a:p>
            <a:pP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tested various adhesives, including isinglass, gelatine, </a:t>
            </a:r>
            <a:r>
              <a:rPr lang="en-GB" sz="1600" kern="100" err="1">
                <a:effectLst/>
                <a:highlight>
                  <a:srgbClr val="FFFF00"/>
                </a:highlight>
                <a:latin typeface="Aptos" panose="020B0004020202020204" pitchFamily="34" charset="0"/>
                <a:ea typeface="Aptos" panose="020B0004020202020204" pitchFamily="34" charset="0"/>
                <a:cs typeface="Times New Roman" panose="02020603050405020304" pitchFamily="18" charset="0"/>
              </a:rPr>
              <a:t>aquazol</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  (200 and 50), and Lascaux (4176 and 498HV). The Lascaux 4176 penetrated into the cracks and between layers the most effectively by far. Given the scale of the painting, it was also more convenient not to have to warm the glue during consolidation, which is not necessary for Lascaux 4176. The paint was not sensitive to water or acetone so clearance was possible if needed. I ensured that sufficient time was allocated for thorough clearance of any adhesive from the surface</a:t>
            </a:r>
            <a:r>
              <a:rPr lang="en-GB" sz="1600" kern="100">
                <a:effectLst/>
                <a:latin typeface="Aptos" panose="020B0004020202020204" pitchFamily="34" charset="0"/>
                <a:ea typeface="Aptos" panose="020B0004020202020204" pitchFamily="34" charset="0"/>
                <a:cs typeface="Times New Roman" panose="02020603050405020304" pitchFamily="18" charset="0"/>
              </a:rPr>
              <a:t>.</a:t>
            </a:r>
          </a:p>
          <a:p>
            <a:pP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	I tested various combinations of warmth, moisture, and pressure to lower raised paint. I discarded methods that were ineffective or risked breaking fragile flakes. I found that warming areas with hairdryers to soften the paint and then leaving soft, flexible weights over them while the adhesive dried was the best method. Purchasing conservation weights for the large areas needing treatment was beyond budget, so I made weights from glass beads and leftover polythene from artwork wrapping and sealed them with hair straighteners.</a:t>
            </a:r>
          </a:p>
          <a:p>
            <a:pPr marL="0" indent="0">
              <a:spcAft>
                <a:spcPts val="800"/>
              </a:spcAft>
              <a:buNone/>
            </a:pPr>
            <a:endParaRPr lang="en-GB" sz="1600"/>
          </a:p>
        </p:txBody>
      </p:sp>
      <p:sp>
        <p:nvSpPr>
          <p:cNvPr id="4" name="TextBox 3">
            <a:extLst>
              <a:ext uri="{FF2B5EF4-FFF2-40B4-BE49-F238E27FC236}">
                <a16:creationId xmlns:a16="http://schemas.microsoft.com/office/drawing/2014/main" id="{51A1F559-DDFB-F873-13D6-BAA720D9A085}"/>
              </a:ext>
            </a:extLst>
          </p:cNvPr>
          <p:cNvSpPr txBox="1"/>
          <p:nvPr/>
        </p:nvSpPr>
        <p:spPr>
          <a:xfrm>
            <a:off x="8617226" y="490676"/>
            <a:ext cx="3309730" cy="2862322"/>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800" kern="100">
                <a:effectLst/>
                <a:latin typeface="Aptos" panose="020B0004020202020204" pitchFamily="34" charset="0"/>
                <a:ea typeface="Aptos" panose="020B0004020202020204" pitchFamily="34" charset="0"/>
                <a:cs typeface="Times New Roman" panose="02020603050405020304" pitchFamily="18" charset="0"/>
              </a:rPr>
              <a:t> You are writing for a specialist audience (assessors) so ensure you use conservation terminology and are as specific as possible when describing actions to demonstrate your understanding. (In this case, use of specific materials and their properties, concentration, method of application. ) </a:t>
            </a:r>
          </a:p>
        </p:txBody>
      </p:sp>
      <p:cxnSp>
        <p:nvCxnSpPr>
          <p:cNvPr id="6" name="Straight Arrow Connector 5">
            <a:extLst>
              <a:ext uri="{FF2B5EF4-FFF2-40B4-BE49-F238E27FC236}">
                <a16:creationId xmlns:a16="http://schemas.microsoft.com/office/drawing/2014/main" id="{98118D96-61C4-7A54-A838-7E627B75831B}"/>
              </a:ext>
            </a:extLst>
          </p:cNvPr>
          <p:cNvCxnSpPr>
            <a:cxnSpLocks/>
          </p:cNvCxnSpPr>
          <p:nvPr/>
        </p:nvCxnSpPr>
        <p:spPr>
          <a:xfrm flipH="1">
            <a:off x="7504043" y="1550504"/>
            <a:ext cx="1113183" cy="824948"/>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781684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038752-A773-C940-AC0D-B7565B5975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67BF34-E2BF-52FD-36D2-301A3F103A4E}"/>
              </a:ext>
            </a:extLst>
          </p:cNvPr>
          <p:cNvSpPr>
            <a:spLocks noGrp="1"/>
          </p:cNvSpPr>
          <p:nvPr>
            <p:ph idx="1"/>
          </p:nvPr>
        </p:nvSpPr>
        <p:spPr>
          <a:xfrm>
            <a:off x="417444" y="0"/>
            <a:ext cx="7692887" cy="6436898"/>
          </a:xfrm>
          <a:ln w="28575">
            <a:solidFill>
              <a:srgbClr val="FF0000"/>
            </a:solidFill>
          </a:ln>
        </p:spPr>
        <p:txBody>
          <a:bodyPr>
            <a:noAutofit/>
          </a:bodyPr>
          <a:lstStyle/>
          <a:p>
            <a:pPr>
              <a:lnSpc>
                <a:spcPct val="115000"/>
              </a:lnSpc>
              <a:spcAft>
                <a:spcPts val="800"/>
              </a:spcAft>
              <a:buNone/>
            </a:pPr>
            <a:r>
              <a:rPr lang="en-GB" sz="1800" b="1"/>
              <a:t>Main Challenges and Decisions: </a:t>
            </a:r>
            <a:r>
              <a:rPr lang="en-GB" sz="1800" b="1" kern="100">
                <a:latin typeface="Aptos" panose="020B0004020202020204" pitchFamily="34" charset="0"/>
                <a:cs typeface="Times New Roman" panose="02020603050405020304" pitchFamily="18" charset="0"/>
              </a:rPr>
              <a:t>Cleaning</a:t>
            </a: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tested various aqueous solutions, including water at various pH, and solutions with low concentrations of chelators and surfactants. Various delivery methods for the solutions were considered and tested, including cotton swabs, sponges, thickened aqueous solutions and gels. I decided that dampening conservation sponges with a solution of 2% sodium citrate in deionised water adjusted to pH 5 with acetic acid and sodium hydroxide removed the dirt most efficiently while not affecting the paint layers.</a:t>
            </a:r>
            <a:r>
              <a:rPr lang="en-GB" sz="1600" kern="100">
                <a:effectLst/>
                <a:latin typeface="Aptos" panose="020B0004020202020204" pitchFamily="34" charset="0"/>
                <a:ea typeface="Aptos" panose="020B0004020202020204" pitchFamily="34" charset="0"/>
                <a:cs typeface="Times New Roman" panose="02020603050405020304" pitchFamily="18" charset="0"/>
              </a:rPr>
              <a:t> (The citrate solution was cleared with further passes of sponges dampened with water at pH 5).</a:t>
            </a:r>
          </a:p>
          <a:p>
            <a:pPr>
              <a:lnSpc>
                <a:spcPct val="115000"/>
              </a:lnSpc>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As part of the testing, I investigated the agar spray method for cleaning large artworks, developed by Ambra Giordano, as an option for removing the heavy dirt layer from the highly textured surface. As I had not used it before, I attended a workshop first.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Following testing, I decided that the method was unsuitable for this project; testing different solutions within the agar was time-consuming and test results completed in the time available either removed insufficient dirt or appeared to affect the paint.</a:t>
            </a:r>
          </a:p>
          <a:p>
            <a:pPr>
              <a:lnSpc>
                <a:spcPct val="115000"/>
              </a:lnSpc>
              <a:spcAft>
                <a:spcPts val="800"/>
              </a:spcAft>
              <a:buNone/>
            </a:pPr>
            <a:endParaRPr lang="en-GB" sz="1600"/>
          </a:p>
        </p:txBody>
      </p:sp>
      <p:sp>
        <p:nvSpPr>
          <p:cNvPr id="4" name="TextBox 3">
            <a:extLst>
              <a:ext uri="{FF2B5EF4-FFF2-40B4-BE49-F238E27FC236}">
                <a16:creationId xmlns:a16="http://schemas.microsoft.com/office/drawing/2014/main" id="{6E9E4EEF-90FC-CB69-6D3E-05B59CDB5447}"/>
              </a:ext>
            </a:extLst>
          </p:cNvPr>
          <p:cNvSpPr txBox="1"/>
          <p:nvPr/>
        </p:nvSpPr>
        <p:spPr>
          <a:xfrm>
            <a:off x="8617226" y="490676"/>
            <a:ext cx="3309730" cy="1200329"/>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kern="100">
                <a:latin typeface="Aptos" panose="020B0004020202020204" pitchFamily="34" charset="0"/>
                <a:ea typeface="Aptos" panose="020B0004020202020204" pitchFamily="34" charset="0"/>
                <a:cs typeface="Times New Roman" panose="02020603050405020304" pitchFamily="18" charset="0"/>
              </a:rPr>
              <a:t>Again, the candidate is using conservation terminology and discussing the specifics of her actions.</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07309C9D-6771-8D82-E6CB-0CFD727ADCB6}"/>
              </a:ext>
            </a:extLst>
          </p:cNvPr>
          <p:cNvCxnSpPr>
            <a:cxnSpLocks/>
          </p:cNvCxnSpPr>
          <p:nvPr/>
        </p:nvCxnSpPr>
        <p:spPr>
          <a:xfrm flipH="1">
            <a:off x="7628283" y="1391478"/>
            <a:ext cx="988943" cy="299527"/>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9" name="TextBox 8">
            <a:extLst>
              <a:ext uri="{FF2B5EF4-FFF2-40B4-BE49-F238E27FC236}">
                <a16:creationId xmlns:a16="http://schemas.microsoft.com/office/drawing/2014/main" id="{5F072FED-7D05-6F61-A9CB-57A60BF05F9E}"/>
              </a:ext>
            </a:extLst>
          </p:cNvPr>
          <p:cNvSpPr txBox="1"/>
          <p:nvPr/>
        </p:nvSpPr>
        <p:spPr>
          <a:xfrm>
            <a:off x="8464826" y="3082483"/>
            <a:ext cx="3309730" cy="1477328"/>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800" kern="100">
                <a:effectLst/>
                <a:latin typeface="Aptos" panose="020B0004020202020204" pitchFamily="34" charset="0"/>
                <a:ea typeface="Aptos" panose="020B0004020202020204" pitchFamily="34" charset="0"/>
                <a:cs typeface="Times New Roman" panose="02020603050405020304" pitchFamily="18" charset="0"/>
              </a:rPr>
              <a:t> Here the candidate is discussing another option and strategy considered and giving a clear rationale for why this was ruled out.</a:t>
            </a:r>
          </a:p>
        </p:txBody>
      </p:sp>
      <p:cxnSp>
        <p:nvCxnSpPr>
          <p:cNvPr id="10" name="Straight Arrow Connector 9">
            <a:extLst>
              <a:ext uri="{FF2B5EF4-FFF2-40B4-BE49-F238E27FC236}">
                <a16:creationId xmlns:a16="http://schemas.microsoft.com/office/drawing/2014/main" id="{178043BF-3EBC-1EEA-7584-FDAA707D12CC}"/>
              </a:ext>
            </a:extLst>
          </p:cNvPr>
          <p:cNvCxnSpPr>
            <a:cxnSpLocks/>
          </p:cNvCxnSpPr>
          <p:nvPr/>
        </p:nvCxnSpPr>
        <p:spPr>
          <a:xfrm flipH="1">
            <a:off x="7628283" y="3728758"/>
            <a:ext cx="848967" cy="184778"/>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816292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01C9FD-8213-BD48-B02C-636117CD95BD}"/>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ED381FF-0DAC-7B68-F615-E2DAEC703441}"/>
              </a:ext>
            </a:extLst>
          </p:cNvPr>
          <p:cNvSpPr>
            <a:spLocks noGrp="1"/>
          </p:cNvSpPr>
          <p:nvPr>
            <p:ph idx="1"/>
          </p:nvPr>
        </p:nvSpPr>
        <p:spPr>
          <a:xfrm>
            <a:off x="417444" y="139148"/>
            <a:ext cx="7901608" cy="6609522"/>
          </a:xfrm>
          <a:ln w="28575">
            <a:solidFill>
              <a:srgbClr val="FF0000"/>
            </a:solidFill>
          </a:ln>
        </p:spPr>
        <p:txBody>
          <a:bodyPr>
            <a:noAutofit/>
          </a:bodyPr>
          <a:lstStyle/>
          <a:p>
            <a:pPr>
              <a:lnSpc>
                <a:spcPct val="115000"/>
              </a:lnSpc>
              <a:spcAft>
                <a:spcPts val="800"/>
              </a:spcAft>
              <a:buNone/>
            </a:pPr>
            <a:r>
              <a:rPr lang="en-GB" sz="1800" b="1"/>
              <a:t>Main Challenges and Decisions: </a:t>
            </a:r>
            <a:r>
              <a:rPr lang="en-GB" sz="1800" b="1" kern="100">
                <a:effectLst/>
                <a:latin typeface="Aptos" panose="020B0004020202020204" pitchFamily="34" charset="0"/>
                <a:ea typeface="Aptos" panose="020B0004020202020204" pitchFamily="34" charset="0"/>
                <a:cs typeface="Times New Roman" panose="02020603050405020304" pitchFamily="18" charset="0"/>
              </a:rPr>
              <a:t>Canvas reinforcement</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500" kern="100">
                <a:effectLst/>
                <a:latin typeface="Aptos" panose="020B0004020202020204" pitchFamily="34" charset="0"/>
                <a:ea typeface="Aptos" panose="020B0004020202020204" pitchFamily="34" charset="0"/>
                <a:cs typeface="Times New Roman" panose="02020603050405020304" pitchFamily="18" charset="0"/>
              </a:rPr>
              <a:t>	</a:t>
            </a:r>
            <a:r>
              <a:rPr lang="en-GB" sz="15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I assessed the implications of taking no further action for each treatment </a:t>
            </a:r>
            <a:r>
              <a:rPr lang="en-GB" sz="1500" kern="100">
                <a:effectLst/>
                <a:latin typeface="Aptos" panose="020B0004020202020204" pitchFamily="34" charset="0"/>
                <a:ea typeface="Aptos" panose="020B0004020202020204" pitchFamily="34" charset="0"/>
                <a:cs typeface="Times New Roman" panose="02020603050405020304" pitchFamily="18" charset="0"/>
              </a:rPr>
              <a:t>step . For example, not taking any action to reinforce the canvas tacking margins before stretching would have been the most minimally interventive option and would have left the structure free from non-original additions. However, I decided that strip lining was necessary in light of the painting’s future display context in a private home. Also, the size of the painting means that it is highly likely to need to be rolled and re-stretched whenever it is moved. Not strip lining the edges may have  led to failure at the tacking margins, potentially leading to further damage to the paint, necessitating retreatment sooner. </a:t>
            </a:r>
          </a:p>
          <a:p>
            <a:pPr>
              <a:lnSpc>
                <a:spcPct val="115000"/>
              </a:lnSpc>
              <a:spcAft>
                <a:spcPts val="800"/>
              </a:spcAft>
              <a:buNone/>
            </a:pPr>
            <a:r>
              <a:rPr lang="en-GB" sz="1500" kern="100">
                <a:latin typeface="Aptos" panose="020B0004020202020204" pitchFamily="34" charset="0"/>
                <a:ea typeface="Aptos" panose="020B0004020202020204" pitchFamily="34" charset="0"/>
                <a:cs typeface="Times New Roman" panose="02020603050405020304" pitchFamily="18" charset="0"/>
              </a:rPr>
              <a:t>	</a:t>
            </a:r>
            <a:r>
              <a:rPr lang="en-GB" sz="1500" kern="100">
                <a:effectLst/>
                <a:latin typeface="Aptos" panose="020B0004020202020204" pitchFamily="34" charset="0"/>
                <a:ea typeface="Aptos" panose="020B0004020202020204" pitchFamily="34" charset="0"/>
                <a:cs typeface="Times New Roman" panose="02020603050405020304" pitchFamily="18" charset="0"/>
              </a:rPr>
              <a:t>I considered the validity of lining the whole canvas to strengthen it instead of strip lining the edges. An argument has been put forward by some conservators that strip lining can give a false impression of a canvas’s strength to those who may re-stretch or re-tension the canvas in future. This can lead to over-tensioning of supports and tears in the centre. Now that methods have been developed, such as Mist-Lining, that are more reversible than traditional lining methods , some argue that these should be considered as alternatives to strip lining as they do not lead to such issues. </a:t>
            </a:r>
          </a:p>
          <a:p>
            <a:pPr>
              <a:lnSpc>
                <a:spcPct val="115000"/>
              </a:lnSpc>
              <a:spcAft>
                <a:spcPts val="800"/>
              </a:spcAft>
              <a:buNone/>
            </a:pPr>
            <a:r>
              <a:rPr lang="en-GB" sz="1500" kern="100">
                <a:effectLst/>
                <a:latin typeface="Aptos" panose="020B0004020202020204" pitchFamily="34" charset="0"/>
                <a:ea typeface="Aptos" panose="020B0004020202020204" pitchFamily="34" charset="0"/>
                <a:cs typeface="Times New Roman" panose="02020603050405020304" pitchFamily="18" charset="0"/>
              </a:rPr>
              <a:t>	As I was unfamiliar with the method, I researched and attended a workshop on Mist-Lining. </a:t>
            </a:r>
            <a:r>
              <a:rPr lang="en-GB" sz="15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However, I ruled this out because I felt that covering the whole reverse of the original canvas </a:t>
            </a:r>
            <a:r>
              <a:rPr lang="en-GB" sz="1500" kern="100">
                <a:effectLst/>
                <a:latin typeface="Aptos" panose="020B0004020202020204" pitchFamily="34" charset="0"/>
                <a:ea typeface="Aptos" panose="020B0004020202020204" pitchFamily="34" charset="0"/>
                <a:cs typeface="Times New Roman" panose="02020603050405020304" pitchFamily="18" charset="0"/>
              </a:rPr>
              <a:t>was unnecessarily interventive as the canvas was mostly in robust condition. I also felt that this method had complicated implications for studio safety and logistics when applied to such a large painting because it involves reactivating the lining adhesive with solvent vapours. </a:t>
            </a:r>
          </a:p>
          <a:p>
            <a:pPr>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endParaRPr lang="en-GB" sz="1600"/>
          </a:p>
        </p:txBody>
      </p:sp>
      <p:sp>
        <p:nvSpPr>
          <p:cNvPr id="4" name="TextBox 3">
            <a:extLst>
              <a:ext uri="{FF2B5EF4-FFF2-40B4-BE49-F238E27FC236}">
                <a16:creationId xmlns:a16="http://schemas.microsoft.com/office/drawing/2014/main" id="{04CFDA3C-65C7-5B91-9659-F4E803283710}"/>
              </a:ext>
            </a:extLst>
          </p:cNvPr>
          <p:cNvSpPr txBox="1"/>
          <p:nvPr/>
        </p:nvSpPr>
        <p:spPr>
          <a:xfrm>
            <a:off x="8617226" y="788850"/>
            <a:ext cx="3309730" cy="2031325"/>
          </a:xfrm>
          <a:prstGeom prst="rect">
            <a:avLst/>
          </a:prstGeom>
          <a:solidFill>
            <a:srgbClr val="FFFF99"/>
          </a:solidFill>
          <a:ln w="28575">
            <a:solidFill>
              <a:schemeClr val="tx1"/>
            </a:solidFill>
          </a:ln>
        </p:spPr>
        <p:txBody>
          <a:bodyPr wrap="square" rtlCol="0">
            <a:spAutoFit/>
          </a:bodyPr>
          <a:lstStyle/>
          <a:p>
            <a:pPr>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Incorporating the language of the standards in your write-up (in this case standard 1.4) can be helpful in signposting to assessors which part of your project relates to which standard. </a:t>
            </a:r>
          </a:p>
        </p:txBody>
      </p:sp>
      <p:cxnSp>
        <p:nvCxnSpPr>
          <p:cNvPr id="6" name="Straight Arrow Connector 5">
            <a:extLst>
              <a:ext uri="{FF2B5EF4-FFF2-40B4-BE49-F238E27FC236}">
                <a16:creationId xmlns:a16="http://schemas.microsoft.com/office/drawing/2014/main" id="{663FF26C-9407-838B-28B4-8D7DF61AB04E}"/>
              </a:ext>
            </a:extLst>
          </p:cNvPr>
          <p:cNvCxnSpPr>
            <a:cxnSpLocks/>
          </p:cNvCxnSpPr>
          <p:nvPr/>
        </p:nvCxnSpPr>
        <p:spPr>
          <a:xfrm flipH="1">
            <a:off x="7777369" y="893010"/>
            <a:ext cx="839857" cy="4472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 name="TextBox 6">
            <a:extLst>
              <a:ext uri="{FF2B5EF4-FFF2-40B4-BE49-F238E27FC236}">
                <a16:creationId xmlns:a16="http://schemas.microsoft.com/office/drawing/2014/main" id="{800A7BCB-B4B6-8312-AA75-B537EAA4742A}"/>
              </a:ext>
            </a:extLst>
          </p:cNvPr>
          <p:cNvSpPr txBox="1"/>
          <p:nvPr/>
        </p:nvSpPr>
        <p:spPr>
          <a:xfrm>
            <a:off x="8537713" y="4276057"/>
            <a:ext cx="3309730" cy="2031325"/>
          </a:xfrm>
          <a:prstGeom prst="rect">
            <a:avLst/>
          </a:prstGeom>
          <a:solidFill>
            <a:srgbClr val="FFFF99"/>
          </a:solidFill>
          <a:ln w="28575">
            <a:solidFill>
              <a:schemeClr val="tx1"/>
            </a:solidFill>
          </a:ln>
        </p:spPr>
        <p:txBody>
          <a:bodyPr wrap="square" rtlCol="0">
            <a:spAutoFit/>
          </a:bodyPr>
          <a:lstStyle/>
          <a:p>
            <a:pPr>
              <a:spcAft>
                <a:spcPts val="800"/>
              </a:spcAft>
            </a:pPr>
            <a:r>
              <a:rPr lang="en-GB" sz="1800" kern="100">
                <a:effectLst/>
                <a:latin typeface="Aptos" panose="020B0004020202020204" pitchFamily="34" charset="0"/>
                <a:ea typeface="Aptos" panose="020B0004020202020204" pitchFamily="34" charset="0"/>
                <a:cs typeface="Times New Roman" panose="02020603050405020304" pitchFamily="18" charset="0"/>
              </a:rPr>
              <a:t> It’s good practice to provide assessors with a clear rationale behind each decision / action you take. This could either be in the project write up, or included in attachments. Either way, your reasoning should be clear. </a:t>
            </a:r>
          </a:p>
        </p:txBody>
      </p:sp>
      <p:cxnSp>
        <p:nvCxnSpPr>
          <p:cNvPr id="8" name="Straight Arrow Connector 7">
            <a:extLst>
              <a:ext uri="{FF2B5EF4-FFF2-40B4-BE49-F238E27FC236}">
                <a16:creationId xmlns:a16="http://schemas.microsoft.com/office/drawing/2014/main" id="{4863A02D-B641-6F1E-1ED7-5F2FFD1901ED}"/>
              </a:ext>
            </a:extLst>
          </p:cNvPr>
          <p:cNvCxnSpPr>
            <a:cxnSpLocks/>
          </p:cNvCxnSpPr>
          <p:nvPr/>
        </p:nvCxnSpPr>
        <p:spPr>
          <a:xfrm flipH="1">
            <a:off x="8197297" y="4941550"/>
            <a:ext cx="340416" cy="425580"/>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39896372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F17AA-25C3-50B6-D2A8-786DE07C3F43}"/>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F5EE5E-F962-58AA-0009-6D9544005CA0}"/>
              </a:ext>
            </a:extLst>
          </p:cNvPr>
          <p:cNvSpPr>
            <a:spLocks noGrp="1"/>
          </p:cNvSpPr>
          <p:nvPr>
            <p:ph idx="1"/>
          </p:nvPr>
        </p:nvSpPr>
        <p:spPr>
          <a:xfrm>
            <a:off x="417444" y="139148"/>
            <a:ext cx="7901608" cy="6609522"/>
          </a:xfrm>
          <a:ln w="28575">
            <a:solidFill>
              <a:srgbClr val="FF0000"/>
            </a:solidFill>
          </a:ln>
        </p:spPr>
        <p:txBody>
          <a:bodyPr>
            <a:noAutofit/>
          </a:bodyPr>
          <a:lstStyle/>
          <a:p>
            <a:pPr>
              <a:lnSpc>
                <a:spcPct val="115000"/>
              </a:lnSpc>
              <a:spcAft>
                <a:spcPts val="800"/>
              </a:spcAft>
              <a:buNone/>
            </a:pPr>
            <a:r>
              <a:rPr lang="en-GB" sz="1800" b="1"/>
              <a:t>Main Challenges and Decisions: </a:t>
            </a:r>
            <a:r>
              <a:rPr lang="en-GB" sz="1800" b="1" kern="100">
                <a:effectLst/>
                <a:latin typeface="Aptos" panose="020B0004020202020204" pitchFamily="34" charset="0"/>
                <a:ea typeface="Aptos" panose="020B0004020202020204" pitchFamily="34" charset="0"/>
                <a:cs typeface="Times New Roman" panose="02020603050405020304" pitchFamily="18" charset="0"/>
              </a:rPr>
              <a:t>Filling and retouching</a:t>
            </a: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800" kern="100">
                <a:effectLst/>
                <a:latin typeface="Aptos" panose="020B0004020202020204" pitchFamily="34" charset="0"/>
                <a:ea typeface="Aptos" panose="020B0004020202020204" pitchFamily="34" charset="0"/>
                <a:cs typeface="Times New Roman" panose="02020603050405020304" pitchFamily="18" charset="0"/>
              </a:rPr>
              <a:t>	</a:t>
            </a:r>
            <a:r>
              <a:rPr lang="en-GB" sz="1600" kern="100">
                <a:effectLst/>
                <a:latin typeface="Aptos" panose="020B0004020202020204" pitchFamily="34" charset="0"/>
                <a:ea typeface="Aptos" panose="020B0004020202020204" pitchFamily="34" charset="0"/>
                <a:cs typeface="Times New Roman" panose="02020603050405020304" pitchFamily="18" charset="0"/>
              </a:rPr>
              <a:t>I considered whether lost paint should not be filled and retouched, so that underlying layers remained visible for potential future research. Unfortunately, with my own research, I was not able to understand the significance of evident compositional changes that lost paint in damaged areas revealed. However, I ultimately decided that filling and retouching all areas of loss was needed because the paint around voids was too vulnerable to further loss otherwise. </a:t>
            </a:r>
            <a:r>
              <a:rPr lang="en-GB" sz="1600" kern="100">
                <a:effectLst/>
                <a:highlight>
                  <a:srgbClr val="FFFF00"/>
                </a:highlight>
                <a:latin typeface="Aptos" panose="020B0004020202020204" pitchFamily="34" charset="0"/>
                <a:ea typeface="Aptos" panose="020B0004020202020204" pitchFamily="34" charset="0"/>
                <a:cs typeface="Times New Roman" panose="02020603050405020304" pitchFamily="18" charset="0"/>
              </a:rPr>
              <a:t>This seemed particularly important as the painting had to travel to its next destination, and this was an uncontrolled non-museum environment. Had the painting been destined for a museum and had its major future purpose been a historical reference, rather than an aesthetic object, the consideration would have been different</a:t>
            </a:r>
            <a:r>
              <a:rPr lang="en-GB" sz="1600" kern="100">
                <a:effectLst/>
                <a:latin typeface="Aptos" panose="020B0004020202020204" pitchFamily="34" charset="0"/>
                <a:ea typeface="Aptos" panose="020B0004020202020204" pitchFamily="34" charset="0"/>
                <a:cs typeface="Times New Roman" panose="02020603050405020304" pitchFamily="18" charset="0"/>
              </a:rPr>
              <a:t>. I ensured that covered areas were photographed in detail before this step . </a:t>
            </a:r>
          </a:p>
          <a:p>
            <a:pPr>
              <a:lnSpc>
                <a:spcPct val="115000"/>
              </a:lnSpc>
              <a:spcAft>
                <a:spcPts val="800"/>
              </a:spcAft>
              <a:buNone/>
            </a:pPr>
            <a:r>
              <a:rPr lang="en-GB" sz="1600" kern="100">
                <a:effectLst/>
                <a:latin typeface="Aptos" panose="020B0004020202020204" pitchFamily="34" charset="0"/>
                <a:ea typeface="Aptos" panose="020B0004020202020204" pitchFamily="34" charset="0"/>
                <a:cs typeface="Times New Roman" panose="02020603050405020304" pitchFamily="18" charset="0"/>
              </a:rPr>
              <a:t>	I tested numerous filling and retouching materials, ranging from hot-melt wax-resin putties to aqueous adhesive mixtures with chalk. A list of compositions tested and an image of the tests is included in the ‘treatment testing and decisions record’ document submitted as evidence. The painting had to be rolled at the end of treatment to fit it out of the studio, so filling materials had to be flexible. They also had to be reversible and sufficiently easy to manipulate by the multiple conservators participating in the treatment. I chose a methylcellulose, kaolin and conservation-grade PVA mixture for the fills and </a:t>
            </a:r>
            <a:r>
              <a:rPr lang="en-GB" sz="1600" kern="100" err="1">
                <a:effectLst/>
                <a:latin typeface="Aptos" panose="020B0004020202020204" pitchFamily="34" charset="0"/>
                <a:ea typeface="Aptos" panose="020B0004020202020204" pitchFamily="34" charset="0"/>
                <a:cs typeface="Times New Roman" panose="02020603050405020304" pitchFamily="18" charset="0"/>
              </a:rPr>
              <a:t>QoR</a:t>
            </a: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600" kern="100" err="1">
                <a:effectLst/>
                <a:latin typeface="Aptos" panose="020B0004020202020204" pitchFamily="34" charset="0"/>
                <a:ea typeface="Aptos" panose="020B0004020202020204" pitchFamily="34" charset="0"/>
                <a:cs typeface="Times New Roman" panose="02020603050405020304" pitchFamily="18" charset="0"/>
              </a:rPr>
              <a:t>Aquazol</a:t>
            </a:r>
            <a:r>
              <a:rPr lang="en-GB" sz="1600" kern="100">
                <a:effectLst/>
                <a:latin typeface="Aptos" panose="020B0004020202020204" pitchFamily="34" charset="0"/>
                <a:ea typeface="Aptos" panose="020B0004020202020204" pitchFamily="34" charset="0"/>
                <a:cs typeface="Times New Roman" panose="02020603050405020304" pitchFamily="18" charset="0"/>
              </a:rPr>
              <a:t>-based) watercolours for the retouching. </a:t>
            </a:r>
          </a:p>
          <a:p>
            <a:pPr>
              <a:lnSpc>
                <a:spcPct val="115000"/>
              </a:lnSpc>
              <a:spcAft>
                <a:spcPts val="800"/>
              </a:spcAft>
              <a:buNone/>
            </a:pPr>
            <a:endParaRPr lang="en-GB" sz="1600"/>
          </a:p>
        </p:txBody>
      </p:sp>
      <p:sp>
        <p:nvSpPr>
          <p:cNvPr id="4" name="TextBox 3">
            <a:extLst>
              <a:ext uri="{FF2B5EF4-FFF2-40B4-BE49-F238E27FC236}">
                <a16:creationId xmlns:a16="http://schemas.microsoft.com/office/drawing/2014/main" id="{C525C776-F2CB-8B5D-7849-3DC8AC2090D2}"/>
              </a:ext>
            </a:extLst>
          </p:cNvPr>
          <p:cNvSpPr txBox="1"/>
          <p:nvPr/>
        </p:nvSpPr>
        <p:spPr>
          <a:xfrm>
            <a:off x="8617226" y="1693311"/>
            <a:ext cx="3309730" cy="1579920"/>
          </a:xfrm>
          <a:prstGeom prst="rect">
            <a:avLst/>
          </a:prstGeom>
          <a:solidFill>
            <a:srgbClr val="FFFF99"/>
          </a:solidFill>
          <a:ln w="28575">
            <a:solidFill>
              <a:schemeClr val="tx1"/>
            </a:solidFill>
          </a:ln>
        </p:spPr>
        <p:txBody>
          <a:bodyPr wrap="square" rtlCol="0">
            <a:spAutoFit/>
          </a:bodyPr>
          <a:lstStyle/>
          <a:p>
            <a:pPr>
              <a:spcAft>
                <a:spcPts val="800"/>
              </a:spcAft>
            </a:pPr>
            <a:r>
              <a:rPr lang="en-GB" sz="1600" kern="100">
                <a:effectLst/>
                <a:latin typeface="Aptos" panose="020B0004020202020204" pitchFamily="34" charset="0"/>
                <a:ea typeface="Aptos" panose="020B0004020202020204" pitchFamily="34" charset="0"/>
                <a:cs typeface="Times New Roman" panose="02020603050405020304" pitchFamily="18" charset="0"/>
              </a:rPr>
              <a:t> </a:t>
            </a:r>
            <a:r>
              <a:rPr lang="en-GB" sz="1800" kern="100">
                <a:effectLst/>
                <a:latin typeface="Aptos" panose="020B0004020202020204" pitchFamily="34" charset="0"/>
                <a:ea typeface="Aptos" panose="020B0004020202020204" pitchFamily="34" charset="0"/>
                <a:cs typeface="Times New Roman" panose="02020603050405020304" pitchFamily="18" charset="0"/>
              </a:rPr>
              <a:t>A good understanding of how the object’s context and intended future use needs to inform conservation practices.</a:t>
            </a:r>
          </a:p>
          <a:p>
            <a:pPr>
              <a:spcAft>
                <a:spcPts val="800"/>
              </a:spcAft>
            </a:pPr>
            <a:endParaRPr lang="en-GB" sz="1800" kern="100">
              <a:effectLst/>
              <a:latin typeface="Aptos" panose="020B0004020202020204" pitchFamily="34" charset="0"/>
              <a:ea typeface="Aptos" panose="020B0004020202020204" pitchFamily="34" charset="0"/>
              <a:cs typeface="Times New Roman" panose="02020603050405020304" pitchFamily="18" charset="0"/>
            </a:endParaRPr>
          </a:p>
        </p:txBody>
      </p:sp>
      <p:cxnSp>
        <p:nvCxnSpPr>
          <p:cNvPr id="6" name="Straight Arrow Connector 5">
            <a:extLst>
              <a:ext uri="{FF2B5EF4-FFF2-40B4-BE49-F238E27FC236}">
                <a16:creationId xmlns:a16="http://schemas.microsoft.com/office/drawing/2014/main" id="{00A46968-D2D8-ABE1-B4FF-D32BE19A8AF8}"/>
              </a:ext>
            </a:extLst>
          </p:cNvPr>
          <p:cNvCxnSpPr>
            <a:cxnSpLocks/>
          </p:cNvCxnSpPr>
          <p:nvPr/>
        </p:nvCxnSpPr>
        <p:spPr>
          <a:xfrm flipH="1">
            <a:off x="7777369" y="2701932"/>
            <a:ext cx="839857" cy="44726"/>
          </a:xfrm>
          <a:prstGeom prst="straightConnector1">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75282835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9326bd46-8c2c-4879-b44c-ce965f3ac557" xsi:nil="true"/>
    <lcf76f155ced4ddcb4097134ff3c332f xmlns="59ef66b6-230b-485a-897e-c57cb2828f0c">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BDF49E0CE88F84DADA339AA8A6B4484" ma:contentTypeVersion="19" ma:contentTypeDescription="Create a new document." ma:contentTypeScope="" ma:versionID="857733cf1255cad0fc9c221677f86f9c">
  <xsd:schema xmlns:xsd="http://www.w3.org/2001/XMLSchema" xmlns:xs="http://www.w3.org/2001/XMLSchema" xmlns:p="http://schemas.microsoft.com/office/2006/metadata/properties" xmlns:ns2="59ef66b6-230b-485a-897e-c57cb2828f0c" xmlns:ns3="9326bd46-8c2c-4879-b44c-ce965f3ac557" targetNamespace="http://schemas.microsoft.com/office/2006/metadata/properties" ma:root="true" ma:fieldsID="2136d6bb18d972940b26f6eb0b12eb0d" ns2:_="" ns3:_="">
    <xsd:import namespace="59ef66b6-230b-485a-897e-c57cb2828f0c"/>
    <xsd:import namespace="9326bd46-8c2c-4879-b44c-ce965f3ac55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ef66b6-230b-485a-897e-c57cb2828f0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f79a2648-762e-462d-8268-4f756ae4786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26bd46-8c2c-4879-b44c-ce965f3ac557"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a3f5853-21a4-4463-a4c4-bfbe8b6cb443}" ma:internalName="TaxCatchAll" ma:showField="CatchAllData" ma:web="9326bd46-8c2c-4879-b44c-ce965f3ac55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9FF8F98-A653-4F0E-ACDB-C9DE69B373C4}">
  <ds:schemaRefs>
    <ds:schemaRef ds:uri="http://schemas.microsoft.com/sharepoint/v3/contenttype/forms"/>
  </ds:schemaRefs>
</ds:datastoreItem>
</file>

<file path=customXml/itemProps2.xml><?xml version="1.0" encoding="utf-8"?>
<ds:datastoreItem xmlns:ds="http://schemas.openxmlformats.org/officeDocument/2006/customXml" ds:itemID="{7AABEB5A-D638-4787-A243-2515EB3596C0}">
  <ds:schemaRefs>
    <ds:schemaRef ds:uri="59ef66b6-230b-485a-897e-c57cb2828f0c"/>
    <ds:schemaRef ds:uri="9326bd46-8c2c-4879-b44c-ce965f3ac557"/>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E79BC13-5C18-4A3B-8AD2-0E5BBA3D9E08}"/>
</file>

<file path=docProps/app.xml><?xml version="1.0" encoding="utf-8"?>
<Properties xmlns="http://schemas.openxmlformats.org/officeDocument/2006/extended-properties" xmlns:vt="http://schemas.openxmlformats.org/officeDocument/2006/docPropsVTypes">
  <TotalTime>0</TotalTime>
  <Words>3792</Words>
  <Application>Microsoft Office PowerPoint</Application>
  <PresentationFormat>Widescreen</PresentationFormat>
  <Paragraphs>121</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Aptos</vt:lpstr>
      <vt:lpstr>Aptos Display</vt:lpstr>
      <vt:lpstr>Arial</vt:lpstr>
      <vt:lpstr>Avenir Next LT Pro</vt:lpstr>
      <vt:lpstr>Segoe UI</vt:lpstr>
      <vt:lpstr>Office Theme</vt:lpstr>
      <vt:lpstr>Sample ACR Project Write Ups</vt:lpstr>
      <vt:lpstr>PowerPoint Presentation</vt:lpstr>
      <vt:lpstr>Example 1: Paintings Conservation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Heather Doyle</dc:creator>
  <cp:lastModifiedBy>Heather Doyle</cp:lastModifiedBy>
  <cp:revision>1</cp:revision>
  <dcterms:created xsi:type="dcterms:W3CDTF">2025-10-14T12:37:56Z</dcterms:created>
  <dcterms:modified xsi:type="dcterms:W3CDTF">2026-02-06T16:14:14Z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0x0101004BDF49E0CE88F84DADA339AA8A6B4484</vt:lpwstr>
  </property>
  <property fmtid="{D5CDD505-2E9C-101B-9397-08002B2CF9AE}" pid="3" name="MediaServiceImageTags">
    <vt:lpwstr/>
  </property>
</Properties>
</file>