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</p:sldIdLst>
  <p:sldSz cx="18288000" cy="10287000"/>
  <p:notesSz cx="6858000" cy="9144000"/>
  <p:embeddedFontLst>
    <p:embeddedFont>
      <p:font typeface="Avenir Book" panose="02000503020000020003" pitchFamily="2" charset="0"/>
      <p:regular r:id="rId6"/>
      <p:italic r:id="rId7"/>
    </p:embeddedFont>
    <p:embeddedFont>
      <p:font typeface="Calibri" panose="020F0502020204030204" pitchFamily="34" charset="0"/>
      <p:regular r:id="rId8"/>
      <p:bold r:id="rId9"/>
      <p:italic r:id="rId10"/>
      <p:boldItalic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242A"/>
    <a:srgbClr val="A62828"/>
    <a:srgbClr val="E05435"/>
    <a:srgbClr val="C46948"/>
    <a:srgbClr val="E05434"/>
    <a:srgbClr val="E05535"/>
    <a:srgbClr val="BF3128"/>
    <a:srgbClr val="E34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29" autoAdjust="0"/>
    <p:restoredTop sz="93004" autoAdjust="0"/>
  </p:normalViewPr>
  <p:slideViewPr>
    <p:cSldViewPr>
      <p:cViewPr varScale="1">
        <p:scale>
          <a:sx n="58" d="100"/>
          <a:sy n="58" d="100"/>
        </p:scale>
        <p:origin x="256" y="8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font" Target="fonts/font2.fntdata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font" Target="fonts/font5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font4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16358" y="5125350"/>
            <a:ext cx="6112358" cy="5161650"/>
          </a:xfrm>
          <a:prstGeom prst="rect">
            <a:avLst/>
          </a:prstGeom>
          <a:solidFill>
            <a:srgbClr val="C6242A"/>
          </a:solidFill>
        </p:spPr>
      </p:sp>
      <p:sp>
        <p:nvSpPr>
          <p:cNvPr id="3" name="AutoShape 3"/>
          <p:cNvSpPr/>
          <p:nvPr/>
        </p:nvSpPr>
        <p:spPr>
          <a:xfrm>
            <a:off x="6096000" y="0"/>
            <a:ext cx="6096000" cy="5567071"/>
          </a:xfrm>
          <a:prstGeom prst="rect">
            <a:avLst/>
          </a:prstGeom>
          <a:solidFill>
            <a:srgbClr val="E05435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4" name="AutoShape 4"/>
          <p:cNvSpPr/>
          <p:nvPr/>
        </p:nvSpPr>
        <p:spPr>
          <a:xfrm>
            <a:off x="12192000" y="5567071"/>
            <a:ext cx="6096000" cy="4719929"/>
          </a:xfrm>
          <a:prstGeom prst="rect">
            <a:avLst/>
          </a:prstGeom>
          <a:solidFill>
            <a:srgbClr val="C6242A"/>
          </a:solidFill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 t="16800" b="14890"/>
          <a:stretch>
            <a:fillRect/>
          </a:stretch>
        </p:blipFill>
        <p:spPr>
          <a:xfrm>
            <a:off x="-16358" y="0"/>
            <a:ext cx="6112358" cy="556707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 t="15973" b="23144"/>
          <a:stretch>
            <a:fillRect/>
          </a:stretch>
        </p:blipFill>
        <p:spPr>
          <a:xfrm>
            <a:off x="12192000" y="0"/>
            <a:ext cx="6096000" cy="5567071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6323809" y="1627609"/>
            <a:ext cx="5625514" cy="16176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36"/>
              </a:lnSpc>
            </a:pPr>
            <a:r>
              <a:rPr lang="en-US" sz="5400" dirty="0">
                <a:solidFill>
                  <a:srgbClr val="FFFFFF"/>
                </a:solidFill>
                <a:latin typeface="Avenir Book" panose="02000503020000020003" pitchFamily="2" charset="0"/>
              </a:rPr>
              <a:t>A great way to stay in touch!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826996" y="7789474"/>
            <a:ext cx="4442008" cy="17398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4496"/>
              </a:lnSpc>
              <a:spcBef>
                <a:spcPct val="0"/>
              </a:spcBef>
            </a:pPr>
            <a:r>
              <a:rPr lang="en-US" sz="3600" spc="-101" dirty="0">
                <a:solidFill>
                  <a:srgbClr val="FFFFFF"/>
                </a:solidFill>
                <a:latin typeface="Avenir Book" panose="02000503020000020003" pitchFamily="2" charset="0"/>
              </a:rPr>
              <a:t>Join today to network with conservators across the globe!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191626" y="6494201"/>
            <a:ext cx="3696390" cy="5375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996"/>
              </a:lnSpc>
              <a:spcBef>
                <a:spcPct val="0"/>
              </a:spcBef>
            </a:pPr>
            <a:r>
              <a:rPr lang="en-US" sz="3600" b="1" spc="-89" dirty="0">
                <a:solidFill>
                  <a:srgbClr val="FFFFFF"/>
                </a:solidFill>
                <a:latin typeface="Avenir Book" panose="02000503020000020003" pitchFamily="2" charset="0"/>
              </a:rPr>
              <a:t>icon.org.uk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2484749" y="6207456"/>
            <a:ext cx="5569595" cy="34710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495"/>
              </a:lnSpc>
            </a:pPr>
            <a:r>
              <a:rPr lang="en-US" sz="3600" spc="-101" dirty="0">
                <a:solidFill>
                  <a:srgbClr val="FFFFFF"/>
                </a:solidFill>
                <a:latin typeface="Avenir Book" panose="02000503020000020003" pitchFamily="2" charset="0"/>
              </a:rPr>
              <a:t>Publications</a:t>
            </a:r>
          </a:p>
          <a:p>
            <a:pPr algn="ctr">
              <a:lnSpc>
                <a:spcPts val="4495"/>
              </a:lnSpc>
            </a:pPr>
            <a:r>
              <a:rPr lang="en-US" sz="3600" spc="-101" dirty="0">
                <a:solidFill>
                  <a:srgbClr val="FFFFFF"/>
                </a:solidFill>
                <a:latin typeface="Avenir Book" panose="02000503020000020003" pitchFamily="2" charset="0"/>
              </a:rPr>
              <a:t>Iconnect e-news</a:t>
            </a:r>
          </a:p>
          <a:p>
            <a:pPr algn="ctr">
              <a:lnSpc>
                <a:spcPts val="4495"/>
              </a:lnSpc>
            </a:pPr>
            <a:r>
              <a:rPr lang="en-US" sz="3600" spc="-101" dirty="0">
                <a:solidFill>
                  <a:srgbClr val="FFFFFF"/>
                </a:solidFill>
                <a:latin typeface="Avenir Book" panose="02000503020000020003" pitchFamily="2" charset="0"/>
              </a:rPr>
              <a:t>Event discounts</a:t>
            </a:r>
          </a:p>
          <a:p>
            <a:pPr algn="ctr">
              <a:lnSpc>
                <a:spcPts val="4495"/>
              </a:lnSpc>
            </a:pPr>
            <a:r>
              <a:rPr lang="en-US" sz="3600" spc="-101" dirty="0">
                <a:solidFill>
                  <a:srgbClr val="FFFFFF"/>
                </a:solidFill>
                <a:latin typeface="Avenir Book" panose="02000503020000020003" pitchFamily="2" charset="0"/>
              </a:rPr>
              <a:t>Group resources</a:t>
            </a:r>
          </a:p>
          <a:p>
            <a:pPr algn="ctr">
              <a:lnSpc>
                <a:spcPts val="4495"/>
              </a:lnSpc>
            </a:pPr>
            <a:r>
              <a:rPr lang="en-US" sz="3600" spc="-101" dirty="0">
                <a:solidFill>
                  <a:srgbClr val="FFFFFF"/>
                </a:solidFill>
                <a:latin typeface="Avenir Book" panose="02000503020000020003" pitchFamily="2" charset="0"/>
              </a:rPr>
              <a:t>Members-only chatroom</a:t>
            </a:r>
          </a:p>
          <a:p>
            <a:pPr algn="ctr">
              <a:lnSpc>
                <a:spcPts val="4495"/>
              </a:lnSpc>
            </a:pPr>
            <a:r>
              <a:rPr lang="en-US" sz="3600" spc="-101" dirty="0">
                <a:solidFill>
                  <a:srgbClr val="FFFFFF"/>
                </a:solidFill>
                <a:latin typeface="Avenir Book" panose="02000503020000020003" pitchFamily="2" charset="0"/>
              </a:rPr>
              <a:t>CPD support</a:t>
            </a:r>
          </a:p>
        </p:txBody>
      </p:sp>
      <p:pic>
        <p:nvPicPr>
          <p:cNvPr id="1028" name="Picture 4" descr="ICON Conservation logo – The Bowes Museum&amp;#39;s Blog">
            <a:extLst>
              <a:ext uri="{FF2B5EF4-FFF2-40B4-BE49-F238E27FC236}">
                <a16:creationId xmlns:a16="http://schemas.microsoft.com/office/drawing/2014/main" id="{996401E5-6CCF-2940-8A85-5C84B02D0C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356" y="7281807"/>
            <a:ext cx="5123247" cy="1377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BDF49E0CE88F84DADA339AA8A6B4484" ma:contentTypeVersion="13" ma:contentTypeDescription="Create a new document." ma:contentTypeScope="" ma:versionID="40df6f42472d64aabe5ab5a67795d26d">
  <xsd:schema xmlns:xsd="http://www.w3.org/2001/XMLSchema" xmlns:xs="http://www.w3.org/2001/XMLSchema" xmlns:p="http://schemas.microsoft.com/office/2006/metadata/properties" xmlns:ns2="59ef66b6-230b-485a-897e-c57cb2828f0c" xmlns:ns3="9326bd46-8c2c-4879-b44c-ce965f3ac557" targetNamespace="http://schemas.microsoft.com/office/2006/metadata/properties" ma:root="true" ma:fieldsID="87c0bdff7185fc4aead9ecc27c7d99cc" ns2:_="" ns3:_="">
    <xsd:import namespace="59ef66b6-230b-485a-897e-c57cb2828f0c"/>
    <xsd:import namespace="9326bd46-8c2c-4879-b44c-ce965f3ac55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ef66b6-230b-485a-897e-c57cb2828f0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26bd46-8c2c-4879-b44c-ce965f3ac557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D47F675-2234-43BD-AE74-6CCCF387E33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9ef66b6-230b-485a-897e-c57cb2828f0c"/>
    <ds:schemaRef ds:uri="9326bd46-8c2c-4879-b44c-ce965f3ac55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BFDD776-3D6E-43A8-968E-FA5F5C46B090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7F06D016-8DD6-458B-BE47-9961D4E14E0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34</Words>
  <Application>Microsoft Macintosh PowerPoint</Application>
  <PresentationFormat>Custom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Avenir Book</vt:lpstr>
      <vt:lpstr>Calibri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great way to stay in touch!</dc:title>
  <cp:lastModifiedBy>Beres, Geanina</cp:lastModifiedBy>
  <cp:revision>12</cp:revision>
  <dcterms:created xsi:type="dcterms:W3CDTF">2006-08-16T00:00:00Z</dcterms:created>
  <dcterms:modified xsi:type="dcterms:W3CDTF">2021-09-08T11:12:41Z</dcterms:modified>
  <dc:identifier>DAD-xIpn7Dg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0x0101004BDF49E0CE88F84DADA339AA8A6B4484</vt:lpwstr>
  </property>
  <property fmtid="{D5CDD505-2E9C-101B-9397-08002B2CF9AE}" pid="3" name="Order">
    <vt:r8>356000</vt:r8>
  </property>
</Properties>
</file>