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278" r:id="rId2"/>
    <p:sldId id="280" r:id="rId3"/>
    <p:sldId id="267" r:id="rId4"/>
    <p:sldId id="287" r:id="rId5"/>
    <p:sldId id="281" r:id="rId6"/>
    <p:sldId id="282" r:id="rId7"/>
    <p:sldId id="257" r:id="rId8"/>
    <p:sldId id="279" r:id="rId9"/>
    <p:sldId id="283" r:id="rId10"/>
    <p:sldId id="284" r:id="rId11"/>
    <p:sldId id="285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027"/>
    <a:srgbClr val="FF6600"/>
    <a:srgbClr val="36B7FF"/>
    <a:srgbClr val="F72D07"/>
    <a:srgbClr val="00CCFF"/>
    <a:srgbClr val="9966FF"/>
    <a:srgbClr val="CC99FF"/>
    <a:srgbClr val="800000"/>
    <a:srgbClr val="FE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7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745B9-270B-2D4F-8FF2-5E252A0EEE2C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A5CA94-A51C-F642-94E0-853F91253349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GB" sz="1400" dirty="0">
              <a:latin typeface="Arial Nova" panose="020B0504020202020204" pitchFamily="34" charset="0"/>
            </a:rPr>
            <a:t>Influence</a:t>
          </a:r>
          <a:endParaRPr lang="en-US" sz="1400" dirty="0">
            <a:latin typeface="Arial Nova" panose="020B0504020202020204" pitchFamily="34" charset="0"/>
          </a:endParaRPr>
        </a:p>
      </dgm:t>
    </dgm:pt>
    <dgm:pt modelId="{20307A4D-F7B8-D44C-BA63-B80BDB5CDF7B}" type="parTrans" cxnId="{A00B7ECB-5FFC-FE41-B457-682341B32A2D}">
      <dgm:prSet/>
      <dgm:spPr/>
      <dgm:t>
        <a:bodyPr/>
        <a:lstStyle/>
        <a:p>
          <a:endParaRPr lang="en-US"/>
        </a:p>
      </dgm:t>
    </dgm:pt>
    <dgm:pt modelId="{641F31AF-B2B4-9348-9B4D-EE9EE02BF8A0}" type="sibTrans" cxnId="{A00B7ECB-5FFC-FE41-B457-682341B32A2D}">
      <dgm:prSet/>
      <dgm:spPr/>
      <dgm:t>
        <a:bodyPr/>
        <a:lstStyle/>
        <a:p>
          <a:endParaRPr lang="en-US"/>
        </a:p>
      </dgm:t>
    </dgm:pt>
    <dgm:pt modelId="{3380E4D8-E9C9-034E-8390-503D8E395671}">
      <dgm:prSet phldrT="[Text]" custT="1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r>
            <a:rPr lang="en-GB" sz="1200" dirty="0">
              <a:solidFill>
                <a:srgbClr val="FFFFFF"/>
              </a:solidFill>
              <a:latin typeface="Arial Nova" panose="020B0504020202020204" pitchFamily="34" charset="0"/>
            </a:rPr>
            <a:t>Policy responses, meetings, briefings, letters, reports, factsheets, newsletters </a:t>
          </a:r>
          <a:endParaRPr lang="en-US" sz="1200" dirty="0">
            <a:solidFill>
              <a:srgbClr val="FFFFFF"/>
            </a:solidFill>
          </a:endParaRPr>
        </a:p>
      </dgm:t>
    </dgm:pt>
    <dgm:pt modelId="{7E26D5E8-5862-014D-BB47-233ECBB81FB0}" type="parTrans" cxnId="{D913E067-2D3E-7F4A-9DBD-EBCAC482EC0C}">
      <dgm:prSet/>
      <dgm:spPr/>
      <dgm:t>
        <a:bodyPr/>
        <a:lstStyle/>
        <a:p>
          <a:endParaRPr lang="en-US"/>
        </a:p>
      </dgm:t>
    </dgm:pt>
    <dgm:pt modelId="{4D4C4676-D35B-D14B-802B-2C48F67A1D8B}" type="sibTrans" cxnId="{D913E067-2D3E-7F4A-9DBD-EBCAC482EC0C}">
      <dgm:prSet/>
      <dgm:spPr/>
      <dgm:t>
        <a:bodyPr/>
        <a:lstStyle/>
        <a:p>
          <a:endParaRPr lang="en-US"/>
        </a:p>
      </dgm:t>
    </dgm:pt>
    <dgm:pt modelId="{8F9358BF-7B23-3B49-B41B-8A6F7D2B966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latin typeface="Arial Nova" panose="020B0504020202020204" pitchFamily="34" charset="0"/>
            </a:rPr>
            <a:t>Engagement</a:t>
          </a:r>
        </a:p>
      </dgm:t>
    </dgm:pt>
    <dgm:pt modelId="{E9701B60-46D3-114C-9B6E-BA7858C0C309}" type="parTrans" cxnId="{B076FDDA-0971-BF47-8F8A-D42E45F835CB}">
      <dgm:prSet/>
      <dgm:spPr/>
      <dgm:t>
        <a:bodyPr/>
        <a:lstStyle/>
        <a:p>
          <a:endParaRPr lang="en-US"/>
        </a:p>
      </dgm:t>
    </dgm:pt>
    <dgm:pt modelId="{FF5F0CCE-D055-6A46-975D-4F88840BB258}" type="sibTrans" cxnId="{B076FDDA-0971-BF47-8F8A-D42E45F835CB}">
      <dgm:prSet/>
      <dgm:spPr/>
      <dgm:t>
        <a:bodyPr/>
        <a:lstStyle/>
        <a:p>
          <a:endParaRPr lang="en-US"/>
        </a:p>
      </dgm:t>
    </dgm:pt>
    <dgm:pt modelId="{8882E407-EB59-C84B-9B68-82DBF9A39701}">
      <dgm:prSet phldrT="[Text]" custT="1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r>
            <a:rPr lang="en-GB" sz="1200" dirty="0">
              <a:solidFill>
                <a:srgbClr val="FFFFFF"/>
              </a:solidFill>
              <a:latin typeface="Arial Nova" panose="020B0504020202020204" pitchFamily="34" charset="0"/>
            </a:rPr>
            <a:t>Stakeholder maps, working groups, collective papers, partnerships, collaborations </a:t>
          </a:r>
          <a:endParaRPr lang="en-US" sz="1200" dirty="0">
            <a:solidFill>
              <a:srgbClr val="FFFFFF"/>
            </a:solidFill>
          </a:endParaRPr>
        </a:p>
      </dgm:t>
    </dgm:pt>
    <dgm:pt modelId="{58B97A19-88CD-C140-8784-274B0BDF7366}" type="parTrans" cxnId="{EC6816CA-A6E0-5B47-BA1B-C5B5BCE48F93}">
      <dgm:prSet/>
      <dgm:spPr/>
      <dgm:t>
        <a:bodyPr/>
        <a:lstStyle/>
        <a:p>
          <a:endParaRPr lang="en-US"/>
        </a:p>
      </dgm:t>
    </dgm:pt>
    <dgm:pt modelId="{34FF7931-7218-DD41-9FF9-62A0BFE71B22}" type="sibTrans" cxnId="{EC6816CA-A6E0-5B47-BA1B-C5B5BCE48F93}">
      <dgm:prSet/>
      <dgm:spPr/>
      <dgm:t>
        <a:bodyPr/>
        <a:lstStyle/>
        <a:p>
          <a:endParaRPr lang="en-US"/>
        </a:p>
      </dgm:t>
    </dgm:pt>
    <dgm:pt modelId="{0EBE3F35-822F-594B-9554-5683A2C1DFA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latin typeface="Arial Nova" panose="020B0504020202020204" pitchFamily="34" charset="0"/>
            </a:rPr>
            <a:t>Research</a:t>
          </a:r>
        </a:p>
      </dgm:t>
    </dgm:pt>
    <dgm:pt modelId="{F1ADC110-6E9F-3F49-A793-7CC809FFBC8F}" type="parTrans" cxnId="{387ADE6E-21FB-A440-ADDB-78D1C9A3831E}">
      <dgm:prSet/>
      <dgm:spPr/>
      <dgm:t>
        <a:bodyPr/>
        <a:lstStyle/>
        <a:p>
          <a:endParaRPr lang="en-US"/>
        </a:p>
      </dgm:t>
    </dgm:pt>
    <dgm:pt modelId="{AE59224D-308E-2F46-B525-A7E3A322FFD8}" type="sibTrans" cxnId="{387ADE6E-21FB-A440-ADDB-78D1C9A3831E}">
      <dgm:prSet/>
      <dgm:spPr/>
      <dgm:t>
        <a:bodyPr/>
        <a:lstStyle/>
        <a:p>
          <a:endParaRPr lang="en-US"/>
        </a:p>
      </dgm:t>
    </dgm:pt>
    <dgm:pt modelId="{11EF0FFE-1483-3B46-960C-A4DA12B80CDD}">
      <dgm:prSet phldrT="[Text]" custT="1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r>
            <a:rPr lang="en-GB" sz="1200" dirty="0">
              <a:solidFill>
                <a:srgbClr val="FFFFFF"/>
              </a:solidFill>
              <a:latin typeface="Arial Nova" panose="020B0504020202020204" pitchFamily="34" charset="0"/>
            </a:rPr>
            <a:t>Policy Advisory Panel, research reports, case studies, newsletters, news stories</a:t>
          </a:r>
        </a:p>
      </dgm:t>
    </dgm:pt>
    <dgm:pt modelId="{85058087-2785-1844-9B9C-D581F2085B70}" type="parTrans" cxnId="{927CA402-A2F7-124A-BF26-DACC5B652254}">
      <dgm:prSet/>
      <dgm:spPr/>
      <dgm:t>
        <a:bodyPr/>
        <a:lstStyle/>
        <a:p>
          <a:endParaRPr lang="en-US"/>
        </a:p>
      </dgm:t>
    </dgm:pt>
    <dgm:pt modelId="{883B87AF-9D94-F84C-80D0-90DA94918573}" type="sibTrans" cxnId="{927CA402-A2F7-124A-BF26-DACC5B652254}">
      <dgm:prSet/>
      <dgm:spPr/>
      <dgm:t>
        <a:bodyPr/>
        <a:lstStyle/>
        <a:p>
          <a:endParaRPr lang="en-US"/>
        </a:p>
      </dgm:t>
    </dgm:pt>
    <dgm:pt modelId="{16882251-4388-1244-8E2B-63C210BB14B5}" type="pres">
      <dgm:prSet presAssocID="{1C4745B9-270B-2D4F-8FF2-5E252A0EEE2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5EF2743-47B5-3749-BE4D-459BDB949D87}" type="pres">
      <dgm:prSet presAssocID="{EAA5CA94-A51C-F642-94E0-853F91253349}" presName="horFlow" presStyleCnt="0"/>
      <dgm:spPr/>
    </dgm:pt>
    <dgm:pt modelId="{A7F0378B-2026-B54C-BA02-DB968976655D}" type="pres">
      <dgm:prSet presAssocID="{EAA5CA94-A51C-F642-94E0-853F91253349}" presName="bigChev" presStyleLbl="node1" presStyleIdx="0" presStyleCnt="3" custScaleX="88755"/>
      <dgm:spPr/>
    </dgm:pt>
    <dgm:pt modelId="{990306A4-9913-BA4C-B698-68AD6E11006C}" type="pres">
      <dgm:prSet presAssocID="{7E26D5E8-5862-014D-BB47-233ECBB81FB0}" presName="parTrans" presStyleCnt="0"/>
      <dgm:spPr/>
    </dgm:pt>
    <dgm:pt modelId="{A28E305D-B3D6-8E49-B0EF-5D0EF3F568C8}" type="pres">
      <dgm:prSet presAssocID="{3380E4D8-E9C9-034E-8390-503D8E395671}" presName="node" presStyleLbl="alignAccFollowNode1" presStyleIdx="0" presStyleCnt="3" custScaleX="155379">
        <dgm:presLayoutVars>
          <dgm:bulletEnabled val="1"/>
        </dgm:presLayoutVars>
      </dgm:prSet>
      <dgm:spPr/>
    </dgm:pt>
    <dgm:pt modelId="{395F610E-017C-2E46-B9D8-1882D14BDEDE}" type="pres">
      <dgm:prSet presAssocID="{EAA5CA94-A51C-F642-94E0-853F91253349}" presName="vSp" presStyleCnt="0"/>
      <dgm:spPr/>
    </dgm:pt>
    <dgm:pt modelId="{C882AB1A-80B9-9947-B937-930D88FEED8D}" type="pres">
      <dgm:prSet presAssocID="{8F9358BF-7B23-3B49-B41B-8A6F7D2B966E}" presName="horFlow" presStyleCnt="0"/>
      <dgm:spPr/>
    </dgm:pt>
    <dgm:pt modelId="{05AF77A4-F728-7446-9620-664DA4F3AEAE}" type="pres">
      <dgm:prSet presAssocID="{8F9358BF-7B23-3B49-B41B-8A6F7D2B966E}" presName="bigChev" presStyleLbl="node1" presStyleIdx="1" presStyleCnt="3" custScaleX="88755"/>
      <dgm:spPr/>
    </dgm:pt>
    <dgm:pt modelId="{03BC0815-F2F1-BC41-A279-51E30E0D2C19}" type="pres">
      <dgm:prSet presAssocID="{58B97A19-88CD-C140-8784-274B0BDF7366}" presName="parTrans" presStyleCnt="0"/>
      <dgm:spPr/>
    </dgm:pt>
    <dgm:pt modelId="{198D222B-AAFF-1047-8E0E-207930D8E77C}" type="pres">
      <dgm:prSet presAssocID="{8882E407-EB59-C84B-9B68-82DBF9A39701}" presName="node" presStyleLbl="alignAccFollowNode1" presStyleIdx="1" presStyleCnt="3" custScaleX="159914">
        <dgm:presLayoutVars>
          <dgm:bulletEnabled val="1"/>
        </dgm:presLayoutVars>
      </dgm:prSet>
      <dgm:spPr/>
    </dgm:pt>
    <dgm:pt modelId="{A75C5052-E443-5940-A2E2-617209C1611C}" type="pres">
      <dgm:prSet presAssocID="{8F9358BF-7B23-3B49-B41B-8A6F7D2B966E}" presName="vSp" presStyleCnt="0"/>
      <dgm:spPr/>
    </dgm:pt>
    <dgm:pt modelId="{B051B30E-864F-6740-9E6B-3C2DB1881FE6}" type="pres">
      <dgm:prSet presAssocID="{0EBE3F35-822F-594B-9554-5683A2C1DFA6}" presName="horFlow" presStyleCnt="0"/>
      <dgm:spPr/>
    </dgm:pt>
    <dgm:pt modelId="{8003EAE8-48C5-EA44-8EE8-CFCA5F9B27CB}" type="pres">
      <dgm:prSet presAssocID="{0EBE3F35-822F-594B-9554-5683A2C1DFA6}" presName="bigChev" presStyleLbl="node1" presStyleIdx="2" presStyleCnt="3" custScaleX="88755" custLinFactNeighborX="-31417"/>
      <dgm:spPr/>
    </dgm:pt>
    <dgm:pt modelId="{F1E7E535-6FF1-3D4F-B42B-BA10EB755D31}" type="pres">
      <dgm:prSet presAssocID="{85058087-2785-1844-9B9C-D581F2085B70}" presName="parTrans" presStyleCnt="0"/>
      <dgm:spPr/>
    </dgm:pt>
    <dgm:pt modelId="{A073601E-1576-5D46-A43B-90805A772D4D}" type="pres">
      <dgm:prSet presAssocID="{11EF0FFE-1483-3B46-960C-A4DA12B80CDD}" presName="node" presStyleLbl="alignAccFollowNode1" presStyleIdx="2" presStyleCnt="3" custScaleX="159928" custLinFactNeighborX="-8201" custLinFactNeighborY="-2615">
        <dgm:presLayoutVars>
          <dgm:bulletEnabled val="1"/>
        </dgm:presLayoutVars>
      </dgm:prSet>
      <dgm:spPr/>
    </dgm:pt>
  </dgm:ptLst>
  <dgm:cxnLst>
    <dgm:cxn modelId="{927CA402-A2F7-124A-BF26-DACC5B652254}" srcId="{0EBE3F35-822F-594B-9554-5683A2C1DFA6}" destId="{11EF0FFE-1483-3B46-960C-A4DA12B80CDD}" srcOrd="0" destOrd="0" parTransId="{85058087-2785-1844-9B9C-D581F2085B70}" sibTransId="{883B87AF-9D94-F84C-80D0-90DA94918573}"/>
    <dgm:cxn modelId="{D913E067-2D3E-7F4A-9DBD-EBCAC482EC0C}" srcId="{EAA5CA94-A51C-F642-94E0-853F91253349}" destId="{3380E4D8-E9C9-034E-8390-503D8E395671}" srcOrd="0" destOrd="0" parTransId="{7E26D5E8-5862-014D-BB47-233ECBB81FB0}" sibTransId="{4D4C4676-D35B-D14B-802B-2C48F67A1D8B}"/>
    <dgm:cxn modelId="{2365FF6D-A455-0647-8D36-84E3D0EC0778}" type="presOf" srcId="{3380E4D8-E9C9-034E-8390-503D8E395671}" destId="{A28E305D-B3D6-8E49-B0EF-5D0EF3F568C8}" srcOrd="0" destOrd="0" presId="urn:microsoft.com/office/officeart/2005/8/layout/lProcess3"/>
    <dgm:cxn modelId="{387ADE6E-21FB-A440-ADDB-78D1C9A3831E}" srcId="{1C4745B9-270B-2D4F-8FF2-5E252A0EEE2C}" destId="{0EBE3F35-822F-594B-9554-5683A2C1DFA6}" srcOrd="2" destOrd="0" parTransId="{F1ADC110-6E9F-3F49-A793-7CC809FFBC8F}" sibTransId="{AE59224D-308E-2F46-B525-A7E3A322FFD8}"/>
    <dgm:cxn modelId="{57816BC2-2305-3A45-82FD-67563BB6A42F}" type="presOf" srcId="{11EF0FFE-1483-3B46-960C-A4DA12B80CDD}" destId="{A073601E-1576-5D46-A43B-90805A772D4D}" srcOrd="0" destOrd="0" presId="urn:microsoft.com/office/officeart/2005/8/layout/lProcess3"/>
    <dgm:cxn modelId="{AF82DDC8-5EE1-BB47-81D4-516F61472B60}" type="presOf" srcId="{8882E407-EB59-C84B-9B68-82DBF9A39701}" destId="{198D222B-AAFF-1047-8E0E-207930D8E77C}" srcOrd="0" destOrd="0" presId="urn:microsoft.com/office/officeart/2005/8/layout/lProcess3"/>
    <dgm:cxn modelId="{EC6816CA-A6E0-5B47-BA1B-C5B5BCE48F93}" srcId="{8F9358BF-7B23-3B49-B41B-8A6F7D2B966E}" destId="{8882E407-EB59-C84B-9B68-82DBF9A39701}" srcOrd="0" destOrd="0" parTransId="{58B97A19-88CD-C140-8784-274B0BDF7366}" sibTransId="{34FF7931-7218-DD41-9FF9-62A0BFE71B22}"/>
    <dgm:cxn modelId="{A00B7ECB-5FFC-FE41-B457-682341B32A2D}" srcId="{1C4745B9-270B-2D4F-8FF2-5E252A0EEE2C}" destId="{EAA5CA94-A51C-F642-94E0-853F91253349}" srcOrd="0" destOrd="0" parTransId="{20307A4D-F7B8-D44C-BA63-B80BDB5CDF7B}" sibTransId="{641F31AF-B2B4-9348-9B4D-EE9EE02BF8A0}"/>
    <dgm:cxn modelId="{670A1DDA-3350-DC4D-87D1-026201C8928C}" type="presOf" srcId="{8F9358BF-7B23-3B49-B41B-8A6F7D2B966E}" destId="{05AF77A4-F728-7446-9620-664DA4F3AEAE}" srcOrd="0" destOrd="0" presId="urn:microsoft.com/office/officeart/2005/8/layout/lProcess3"/>
    <dgm:cxn modelId="{B076FDDA-0971-BF47-8F8A-D42E45F835CB}" srcId="{1C4745B9-270B-2D4F-8FF2-5E252A0EEE2C}" destId="{8F9358BF-7B23-3B49-B41B-8A6F7D2B966E}" srcOrd="1" destOrd="0" parTransId="{E9701B60-46D3-114C-9B6E-BA7858C0C309}" sibTransId="{FF5F0CCE-D055-6A46-975D-4F88840BB258}"/>
    <dgm:cxn modelId="{53F122DB-7D78-DD4F-A9C0-A1AC43CB816F}" type="presOf" srcId="{1C4745B9-270B-2D4F-8FF2-5E252A0EEE2C}" destId="{16882251-4388-1244-8E2B-63C210BB14B5}" srcOrd="0" destOrd="0" presId="urn:microsoft.com/office/officeart/2005/8/layout/lProcess3"/>
    <dgm:cxn modelId="{49C1C9E0-4658-E94D-9848-E3B5E3EF410F}" type="presOf" srcId="{0EBE3F35-822F-594B-9554-5683A2C1DFA6}" destId="{8003EAE8-48C5-EA44-8EE8-CFCA5F9B27CB}" srcOrd="0" destOrd="0" presId="urn:microsoft.com/office/officeart/2005/8/layout/lProcess3"/>
    <dgm:cxn modelId="{D7DBF6FB-5F41-0841-954E-E56270688803}" type="presOf" srcId="{EAA5CA94-A51C-F642-94E0-853F91253349}" destId="{A7F0378B-2026-B54C-BA02-DB968976655D}" srcOrd="0" destOrd="0" presId="urn:microsoft.com/office/officeart/2005/8/layout/lProcess3"/>
    <dgm:cxn modelId="{72FEE76F-ED8A-F54A-9759-09F940B2D8E5}" type="presParOf" srcId="{16882251-4388-1244-8E2B-63C210BB14B5}" destId="{35EF2743-47B5-3749-BE4D-459BDB949D87}" srcOrd="0" destOrd="0" presId="urn:microsoft.com/office/officeart/2005/8/layout/lProcess3"/>
    <dgm:cxn modelId="{0AFBCEE5-2340-A84D-AC67-69EE5B75C604}" type="presParOf" srcId="{35EF2743-47B5-3749-BE4D-459BDB949D87}" destId="{A7F0378B-2026-B54C-BA02-DB968976655D}" srcOrd="0" destOrd="0" presId="urn:microsoft.com/office/officeart/2005/8/layout/lProcess3"/>
    <dgm:cxn modelId="{5B727305-F6CE-B841-BB02-812E9DB80E86}" type="presParOf" srcId="{35EF2743-47B5-3749-BE4D-459BDB949D87}" destId="{990306A4-9913-BA4C-B698-68AD6E11006C}" srcOrd="1" destOrd="0" presId="urn:microsoft.com/office/officeart/2005/8/layout/lProcess3"/>
    <dgm:cxn modelId="{EEA5E413-FECC-A14D-9A94-0B83834C1003}" type="presParOf" srcId="{35EF2743-47B5-3749-BE4D-459BDB949D87}" destId="{A28E305D-B3D6-8E49-B0EF-5D0EF3F568C8}" srcOrd="2" destOrd="0" presId="urn:microsoft.com/office/officeart/2005/8/layout/lProcess3"/>
    <dgm:cxn modelId="{1445066E-F0CE-A341-BD0E-41A357C28D11}" type="presParOf" srcId="{16882251-4388-1244-8E2B-63C210BB14B5}" destId="{395F610E-017C-2E46-B9D8-1882D14BDEDE}" srcOrd="1" destOrd="0" presId="urn:microsoft.com/office/officeart/2005/8/layout/lProcess3"/>
    <dgm:cxn modelId="{CB108022-E55E-1F47-AC49-E788F10083E4}" type="presParOf" srcId="{16882251-4388-1244-8E2B-63C210BB14B5}" destId="{C882AB1A-80B9-9947-B937-930D88FEED8D}" srcOrd="2" destOrd="0" presId="urn:microsoft.com/office/officeart/2005/8/layout/lProcess3"/>
    <dgm:cxn modelId="{E7DB5D4D-FC8E-BE4E-9501-6436A2F09FB9}" type="presParOf" srcId="{C882AB1A-80B9-9947-B937-930D88FEED8D}" destId="{05AF77A4-F728-7446-9620-664DA4F3AEAE}" srcOrd="0" destOrd="0" presId="urn:microsoft.com/office/officeart/2005/8/layout/lProcess3"/>
    <dgm:cxn modelId="{169DAD5E-37D3-0449-BC4E-A9DE64165CC8}" type="presParOf" srcId="{C882AB1A-80B9-9947-B937-930D88FEED8D}" destId="{03BC0815-F2F1-BC41-A279-51E30E0D2C19}" srcOrd="1" destOrd="0" presId="urn:microsoft.com/office/officeart/2005/8/layout/lProcess3"/>
    <dgm:cxn modelId="{4A317A58-71DA-6B41-8081-86734EA16B18}" type="presParOf" srcId="{C882AB1A-80B9-9947-B937-930D88FEED8D}" destId="{198D222B-AAFF-1047-8E0E-207930D8E77C}" srcOrd="2" destOrd="0" presId="urn:microsoft.com/office/officeart/2005/8/layout/lProcess3"/>
    <dgm:cxn modelId="{79704E58-8EA8-8840-8C03-B58AEF16D965}" type="presParOf" srcId="{16882251-4388-1244-8E2B-63C210BB14B5}" destId="{A75C5052-E443-5940-A2E2-617209C1611C}" srcOrd="3" destOrd="0" presId="urn:microsoft.com/office/officeart/2005/8/layout/lProcess3"/>
    <dgm:cxn modelId="{CE1E0406-5BBD-9D46-9129-41C9C606472A}" type="presParOf" srcId="{16882251-4388-1244-8E2B-63C210BB14B5}" destId="{B051B30E-864F-6740-9E6B-3C2DB1881FE6}" srcOrd="4" destOrd="0" presId="urn:microsoft.com/office/officeart/2005/8/layout/lProcess3"/>
    <dgm:cxn modelId="{C6B406ED-C230-CE4E-A95C-AA16E8A63BA3}" type="presParOf" srcId="{B051B30E-864F-6740-9E6B-3C2DB1881FE6}" destId="{8003EAE8-48C5-EA44-8EE8-CFCA5F9B27CB}" srcOrd="0" destOrd="0" presId="urn:microsoft.com/office/officeart/2005/8/layout/lProcess3"/>
    <dgm:cxn modelId="{563BE2E8-81BD-E04B-BF0C-8797BD878DCD}" type="presParOf" srcId="{B051B30E-864F-6740-9E6B-3C2DB1881FE6}" destId="{F1E7E535-6FF1-3D4F-B42B-BA10EB755D31}" srcOrd="1" destOrd="0" presId="urn:microsoft.com/office/officeart/2005/8/layout/lProcess3"/>
    <dgm:cxn modelId="{C524D565-01E2-8E4D-8B3A-D7B97A97A864}" type="presParOf" srcId="{B051B30E-864F-6740-9E6B-3C2DB1881FE6}" destId="{A073601E-1576-5D46-A43B-90805A772D4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0378B-2026-B54C-BA02-DB968976655D}">
      <dsp:nvSpPr>
        <dsp:cNvPr id="0" name=""/>
        <dsp:cNvSpPr/>
      </dsp:nvSpPr>
      <dsp:spPr>
        <a:xfrm>
          <a:off x="671" y="350734"/>
          <a:ext cx="2029211" cy="914522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 Nova" panose="020B0504020202020204" pitchFamily="34" charset="0"/>
            </a:rPr>
            <a:t>Influence</a:t>
          </a:r>
          <a:endParaRPr lang="en-US" sz="1400" kern="1200" dirty="0">
            <a:latin typeface="Arial Nova" panose="020B0504020202020204" pitchFamily="34" charset="0"/>
          </a:endParaRPr>
        </a:p>
      </dsp:txBody>
      <dsp:txXfrm>
        <a:off x="457932" y="350734"/>
        <a:ext cx="1114689" cy="914522"/>
      </dsp:txXfrm>
    </dsp:sp>
    <dsp:sp modelId="{A28E305D-B3D6-8E49-B0EF-5D0EF3F568C8}">
      <dsp:nvSpPr>
        <dsp:cNvPr id="0" name=""/>
        <dsp:cNvSpPr/>
      </dsp:nvSpPr>
      <dsp:spPr>
        <a:xfrm>
          <a:off x="1732662" y="428468"/>
          <a:ext cx="2948525" cy="759053"/>
        </a:xfrm>
        <a:prstGeom prst="chevron">
          <a:avLst/>
        </a:prstGeom>
        <a:solidFill>
          <a:schemeClr val="bg2">
            <a:lumMod val="2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FFFFFF"/>
              </a:solidFill>
              <a:latin typeface="Arial Nova" panose="020B0504020202020204" pitchFamily="34" charset="0"/>
            </a:rPr>
            <a:t>Policy responses, meetings, briefings, letters, reports, factsheets, newsletters </a:t>
          </a:r>
          <a:endParaRPr lang="en-US" sz="1200" kern="1200" dirty="0">
            <a:solidFill>
              <a:srgbClr val="FFFFFF"/>
            </a:solidFill>
          </a:endParaRPr>
        </a:p>
      </dsp:txBody>
      <dsp:txXfrm>
        <a:off x="2112189" y="428468"/>
        <a:ext cx="2189472" cy="759053"/>
      </dsp:txXfrm>
    </dsp:sp>
    <dsp:sp modelId="{05AF77A4-F728-7446-9620-664DA4F3AEAE}">
      <dsp:nvSpPr>
        <dsp:cNvPr id="0" name=""/>
        <dsp:cNvSpPr/>
      </dsp:nvSpPr>
      <dsp:spPr>
        <a:xfrm>
          <a:off x="671" y="1393290"/>
          <a:ext cx="2029211" cy="914522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Nova" panose="020B0504020202020204" pitchFamily="34" charset="0"/>
            </a:rPr>
            <a:t>Engagement</a:t>
          </a:r>
        </a:p>
      </dsp:txBody>
      <dsp:txXfrm>
        <a:off x="457932" y="1393290"/>
        <a:ext cx="1114689" cy="914522"/>
      </dsp:txXfrm>
    </dsp:sp>
    <dsp:sp modelId="{198D222B-AAFF-1047-8E0E-207930D8E77C}">
      <dsp:nvSpPr>
        <dsp:cNvPr id="0" name=""/>
        <dsp:cNvSpPr/>
      </dsp:nvSpPr>
      <dsp:spPr>
        <a:xfrm>
          <a:off x="1732662" y="1471024"/>
          <a:ext cx="3034583" cy="759053"/>
        </a:xfrm>
        <a:prstGeom prst="chevron">
          <a:avLst/>
        </a:prstGeom>
        <a:solidFill>
          <a:schemeClr val="bg2">
            <a:lumMod val="2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FFFFFF"/>
              </a:solidFill>
              <a:latin typeface="Arial Nova" panose="020B0504020202020204" pitchFamily="34" charset="0"/>
            </a:rPr>
            <a:t>Stakeholder maps, working groups, collective papers, partnerships, collaborations </a:t>
          </a:r>
          <a:endParaRPr lang="en-US" sz="1200" kern="1200" dirty="0">
            <a:solidFill>
              <a:srgbClr val="FFFFFF"/>
            </a:solidFill>
          </a:endParaRPr>
        </a:p>
      </dsp:txBody>
      <dsp:txXfrm>
        <a:off x="2112189" y="1471024"/>
        <a:ext cx="2275530" cy="759053"/>
      </dsp:txXfrm>
    </dsp:sp>
    <dsp:sp modelId="{8003EAE8-48C5-EA44-8EE8-CFCA5F9B27CB}">
      <dsp:nvSpPr>
        <dsp:cNvPr id="0" name=""/>
        <dsp:cNvSpPr/>
      </dsp:nvSpPr>
      <dsp:spPr>
        <a:xfrm>
          <a:off x="0" y="2435845"/>
          <a:ext cx="2029211" cy="914522"/>
        </a:xfrm>
        <a:prstGeom prst="chevron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Nova" panose="020B0504020202020204" pitchFamily="34" charset="0"/>
            </a:rPr>
            <a:t>Research</a:t>
          </a:r>
        </a:p>
      </dsp:txBody>
      <dsp:txXfrm>
        <a:off x="457261" y="2435845"/>
        <a:ext cx="1114689" cy="914522"/>
      </dsp:txXfrm>
    </dsp:sp>
    <dsp:sp modelId="{A073601E-1576-5D46-A43B-90805A772D4D}">
      <dsp:nvSpPr>
        <dsp:cNvPr id="0" name=""/>
        <dsp:cNvSpPr/>
      </dsp:nvSpPr>
      <dsp:spPr>
        <a:xfrm>
          <a:off x="1708287" y="2493731"/>
          <a:ext cx="3034848" cy="759053"/>
        </a:xfrm>
        <a:prstGeom prst="chevron">
          <a:avLst/>
        </a:prstGeom>
        <a:solidFill>
          <a:schemeClr val="bg2">
            <a:lumMod val="2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FFFFFF"/>
              </a:solidFill>
              <a:latin typeface="Arial Nova" panose="020B0504020202020204" pitchFamily="34" charset="0"/>
            </a:rPr>
            <a:t>Policy Advisory Panel, research reports, case studies, newsletters, news stories</a:t>
          </a:r>
        </a:p>
      </dsp:txBody>
      <dsp:txXfrm>
        <a:off x="2087814" y="2493731"/>
        <a:ext cx="2275795" cy="759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4A1C9C9-8F28-4484-88C7-0DB722B95E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CE26953-195F-418B-A6CE-1430CC9BC9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FDA14AF-0588-435F-B250-71553ED4BD9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E4240A7-89A2-4852-8DFF-87A3A8F3D7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0C5ED6-DEE6-4E65-9F2C-687F681380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82D1F5D-EC1E-4D70-930C-7F5BEFD10B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D2BA63D-3883-4EC6-BACA-53A7CF9DC5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4862322-589A-431B-A1C3-3B31DFB736F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A8970AE-5592-482B-95C9-86DB8B9467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CBAD391-9B17-4D01-AF0E-7E698DAAB6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7FF7D34-DA47-4C01-8C7D-0054BC5A8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0436CD2-CAE4-4627-8612-A195B34B6A3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11147D6-4DF3-4DA2-BC42-BA73B67B3D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E844DA5-C119-4EF1-B1F6-1D33C2477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Project need – Icon’s LMI out of date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7568215D-9527-4499-A6B8-0C22B904F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5C6A806-B789-47F9-8F5C-CBE8433CCD39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7</a:t>
            </a:fld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ECB90-2B9B-4CC8-9642-42563F320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3935-E831-4020-BF26-CC32925B4D69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EA911-9FB4-4D5F-8973-C42609A7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8F3A7-87FA-4C7A-9F40-0658875D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C5048-24A6-44DB-A0D7-68AC557104F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783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686CB-6452-4EF7-B75B-A68B2624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C7E7-B8FB-47BA-8A91-2AB8B3F1D72F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FAA33-5788-4301-ADA9-B70D66D3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12EE9-F81D-450D-88FD-9D71D1C0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80447-AC9F-4ABC-9651-F9E4E2CA0F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579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2C41B-8524-4743-88BE-4079FDA4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0BF4-35B7-4970-9A13-FBADFD5A386E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4E99D-A82C-4164-AED8-D1DD5EB6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9314C-DB37-4E42-8EB7-444B4DDC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ACF87-E6C3-4F65-98AD-F65A2C85BED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57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D44D2-0825-40C9-81F3-4707C623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5BC1D-456F-4B53-BA52-69A7F1AE9E25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0510-0759-4C79-84B8-AF380E7D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942B-313E-4840-BE86-CE980CAB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CCC6E-B004-46FF-8991-9213CA3F24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600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16887-A567-4BDB-A09D-63D8C024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EEBA-01F8-48EA-9813-C85B730B1E1C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B9397-75E9-46B3-B350-2DE078EE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0680C-84EA-431E-BF9D-64FCC7C8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2CC24-6223-4E54-8279-056309575B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50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A42BA3-6649-4718-93AE-9C0C1F29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D690-5B46-4DDE-93FB-CA3BCE6AFF2D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24D79B-500B-4DDD-9668-0708A880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CCB1BB-F811-4CDE-BA12-C014F7FE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4CDAE-528E-4B82-BB3C-71AEC216DF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774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D01719-DCB7-4B26-A5CB-12962DAB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FE09-B4A4-487A-839A-448DEC24E23A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2136D8-EF8F-4FE4-A1AF-57308337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EC76EE-3497-491E-9FC4-A04F5AC7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BC13F-42E4-471F-B723-C57770426C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451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C9226F-B878-41A1-A033-30889F1AE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57023-580B-499D-8A6A-74FB6B89599E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199804-17A8-40D0-91F3-9FC2B747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C22687-84F3-4FE3-8C5A-98DDE282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C43FE-03CE-43F6-B517-A6996B9D33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92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FCF2B6-C508-487E-8228-EB02090C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3831-968A-430B-8628-D6F33F878969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03D2DC-D293-4CF7-BE1A-C96AE2EE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2E363E-7D84-467D-B606-D717F673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E075E-E4F2-42FC-8B9D-58D7FE7BA6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07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9AEA4F-5DC4-4C56-8A41-AF8F8C298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DF9C-4FB7-42D5-9764-7B5A7D0510AB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7D16AF-78D1-4569-B91A-FDBD14B5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982872-EF7D-4CD9-9BB8-DDE8AE3A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B18C7-CB2F-4D0A-AEB1-20A68C3FF54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25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31EBE4-B210-4D7C-8E02-4805D9A55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0814-615A-4A1A-ADAD-29F227551EE0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1D182F-4FED-490E-B10A-0C30007C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860102-6958-4F08-840A-55DEE542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F7F41-541D-4F38-9A2E-A6027D197B9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BBE7F3-5719-4719-9934-177148885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811AC7-E4EB-45C7-B8CF-BAAD5BA71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EF10B-43AD-4FA3-BE8B-F6016A2C2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325831-D0EC-4572-8C8E-4B49239A4701}" type="datetimeFigureOut">
              <a:rPr lang="en-US"/>
              <a:pPr>
                <a:defRPr/>
              </a:pPr>
              <a:t>11/12/2020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DE948-D151-404F-A02D-728B5D3CE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98152-61DE-4DBC-825D-0061818B6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45CBCE-BB5D-4A7E-8F48-3B3163AA6B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con.org.uk/about-us/icons-impac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>
            <a:extLst>
              <a:ext uri="{FF2B5EF4-FFF2-40B4-BE49-F238E27FC236}">
                <a16:creationId xmlns:a16="http://schemas.microsoft.com/office/drawing/2014/main" id="{37A46172-8C80-41C9-8566-44359FFAC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11868150" cy="5162550"/>
          </a:xfrm>
          <a:prstGeom prst="rect">
            <a:avLst/>
          </a:prstGeom>
          <a:solidFill>
            <a:srgbClr val="DB2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pic>
        <p:nvPicPr>
          <p:cNvPr id="4099" name="Picture 8" descr="Icon_logo_300px_RGB">
            <a:extLst>
              <a:ext uri="{FF2B5EF4-FFF2-40B4-BE49-F238E27FC236}">
                <a16:creationId xmlns:a16="http://schemas.microsoft.com/office/drawing/2014/main" id="{E7A97D10-9606-44B7-8507-DE4F329F3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196850"/>
            <a:ext cx="381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>
            <a:extLst>
              <a:ext uri="{FF2B5EF4-FFF2-40B4-BE49-F238E27FC236}">
                <a16:creationId xmlns:a16="http://schemas.microsoft.com/office/drawing/2014/main" id="{F17E34B2-F729-47B2-9CFF-9EA70AA08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4297363"/>
            <a:ext cx="96583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  <a:latin typeface="Arial Nova" panose="020B0504020202020204" pitchFamily="34" charset="0"/>
              </a:rPr>
              <a:t>About Us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Arial Nova" panose="020B0504020202020204" pitchFamily="34" charset="0"/>
              </a:rPr>
              <a:t>an introduction to Icon</a:t>
            </a:r>
            <a:endParaRPr lang="en-GB" altLang="en-US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Arial Nova" panose="020B0504020202020204" pitchFamily="34" charset="0"/>
              </a:rPr>
              <a:t>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EDE16C7-66FC-4BC0-9829-52831DB6CCD0}"/>
              </a:ext>
            </a:extLst>
          </p:cNvPr>
          <p:cNvSpPr/>
          <p:nvPr/>
        </p:nvSpPr>
        <p:spPr>
          <a:xfrm>
            <a:off x="804863" y="895350"/>
            <a:ext cx="10677525" cy="5254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4339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5E4A6A-9D9B-4F35-9A06-40C0324CE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245225"/>
            <a:ext cx="17859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25">
            <a:extLst>
              <a:ext uri="{FF2B5EF4-FFF2-40B4-BE49-F238E27FC236}">
                <a16:creationId xmlns:a16="http://schemas.microsoft.com/office/drawing/2014/main" id="{AD00AD33-EF97-4A98-B163-4FFCF52A75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5813" y="1761893"/>
            <a:ext cx="10677525" cy="4483331"/>
            <a:chOff x="1710313" y="3019935"/>
            <a:chExt cx="8283026" cy="3240917"/>
          </a:xfrm>
        </p:grpSpPr>
        <p:grpSp>
          <p:nvGrpSpPr>
            <p:cNvPr id="14344" name="Group 4">
              <a:extLst>
                <a:ext uri="{FF2B5EF4-FFF2-40B4-BE49-F238E27FC236}">
                  <a16:creationId xmlns:a16="http://schemas.microsoft.com/office/drawing/2014/main" id="{80A900B4-5D85-4FAD-BF92-7C000CEFD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0313" y="3019935"/>
              <a:ext cx="8283026" cy="2835574"/>
              <a:chOff x="-93355" y="7037256"/>
              <a:chExt cx="8283026" cy="2835574"/>
            </a:xfrm>
          </p:grpSpPr>
          <p:sp>
            <p:nvSpPr>
              <p:cNvPr id="6" name="Right Arrow 207">
                <a:extLst>
                  <a:ext uri="{FF2B5EF4-FFF2-40B4-BE49-F238E27FC236}">
                    <a16:creationId xmlns:a16="http://schemas.microsoft.com/office/drawing/2014/main" id="{D4FCAE07-F81D-452C-A663-EE71FFF26EE7}"/>
                  </a:ext>
                </a:extLst>
              </p:cNvPr>
              <p:cNvSpPr/>
              <p:nvPr/>
            </p:nvSpPr>
            <p:spPr>
              <a:xfrm>
                <a:off x="5068369" y="7572520"/>
                <a:ext cx="2554243" cy="1814496"/>
              </a:xfrm>
              <a:prstGeom prst="rightArrow">
                <a:avLst/>
              </a:prstGeom>
              <a:solidFill>
                <a:schemeClr val="bg2">
                  <a:lumMod val="90000"/>
                  <a:alpha val="66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 sz="1400" dirty="0"/>
              </a:p>
            </p:txBody>
          </p:sp>
          <p:sp>
            <p:nvSpPr>
              <p:cNvPr id="7" name="Hexagon 6">
                <a:extLst>
                  <a:ext uri="{FF2B5EF4-FFF2-40B4-BE49-F238E27FC236}">
                    <a16:creationId xmlns:a16="http://schemas.microsoft.com/office/drawing/2014/main" id="{A92432E2-FEDB-45DA-A726-5748559DCB70}"/>
                  </a:ext>
                </a:extLst>
              </p:cNvPr>
              <p:cNvSpPr/>
              <p:nvPr/>
            </p:nvSpPr>
            <p:spPr>
              <a:xfrm rot="20741636">
                <a:off x="-85926" y="8097312"/>
                <a:ext cx="965734" cy="764910"/>
              </a:xfrm>
              <a:prstGeom prst="hexagon">
                <a:avLst/>
              </a:prstGeom>
              <a:solidFill>
                <a:srgbClr val="CC99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GB" sz="1400" dirty="0"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Funding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7CA6DD19-13DD-4F63-A020-B1EF9F1FE150}"/>
                  </a:ext>
                </a:extLst>
              </p:cNvPr>
              <p:cNvSpPr/>
              <p:nvPr/>
            </p:nvSpPr>
            <p:spPr>
              <a:xfrm>
                <a:off x="-93355" y="9013224"/>
                <a:ext cx="965734" cy="763673"/>
              </a:xfrm>
              <a:prstGeom prst="hexagon">
                <a:avLst/>
              </a:prstGeom>
              <a:solidFill>
                <a:srgbClr val="CC99FF"/>
              </a:solidFill>
              <a:ln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GB" sz="1400" dirty="0"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Staff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330601C1-B15B-4938-B62B-820DD7E59BC7}"/>
                  </a:ext>
                </a:extLst>
              </p:cNvPr>
              <p:cNvSpPr/>
              <p:nvPr/>
            </p:nvSpPr>
            <p:spPr>
              <a:xfrm rot="888757">
                <a:off x="-89641" y="7162835"/>
                <a:ext cx="1052402" cy="764910"/>
              </a:xfrm>
              <a:prstGeom prst="hexagon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GB" sz="1400" dirty="0"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Members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E666A50B-DD65-48A4-83DF-257E837B71AD}"/>
                  </a:ext>
                </a:extLst>
              </p:cNvPr>
              <p:cNvGraphicFramePr/>
              <p:nvPr/>
            </p:nvGraphicFramePr>
            <p:xfrm>
              <a:off x="905165" y="7185632"/>
              <a:ext cx="3698889" cy="267545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1" name="Rounded Rectangle 198">
                <a:extLst>
                  <a:ext uri="{FF2B5EF4-FFF2-40B4-BE49-F238E27FC236}">
                    <a16:creationId xmlns:a16="http://schemas.microsoft.com/office/drawing/2014/main" id="{737C16C7-DF3C-4C0A-878A-D680716E6140}"/>
                  </a:ext>
                </a:extLst>
              </p:cNvPr>
              <p:cNvSpPr/>
              <p:nvPr/>
            </p:nvSpPr>
            <p:spPr>
              <a:xfrm>
                <a:off x="4514929" y="8577547"/>
                <a:ext cx="1108117" cy="573064"/>
              </a:xfrm>
              <a:prstGeom prst="roundRect">
                <a:avLst/>
              </a:prstGeom>
              <a:solidFill>
                <a:srgbClr val="BE504F"/>
              </a:solidFill>
              <a:ln w="1270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400" dirty="0">
                  <a:solidFill>
                    <a:srgbClr val="FFFFFF"/>
                  </a:solidFill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Greater advocacy 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ounded Rectangle 200">
                <a:extLst>
                  <a:ext uri="{FF2B5EF4-FFF2-40B4-BE49-F238E27FC236}">
                    <a16:creationId xmlns:a16="http://schemas.microsoft.com/office/drawing/2014/main" id="{CB3486C5-CFBB-4845-BC74-236CFAF94AF3}"/>
                  </a:ext>
                </a:extLst>
              </p:cNvPr>
              <p:cNvSpPr/>
              <p:nvPr/>
            </p:nvSpPr>
            <p:spPr>
              <a:xfrm>
                <a:off x="4534739" y="9300375"/>
                <a:ext cx="1109356" cy="573064"/>
              </a:xfrm>
              <a:prstGeom prst="roundRect">
                <a:avLst/>
              </a:prstGeom>
              <a:solidFill>
                <a:srgbClr val="BE504F"/>
              </a:solidFill>
              <a:ln w="1270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Greater support </a:t>
                </a:r>
                <a:endParaRPr lang="en-GB" sz="1400" dirty="0"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ounded Rectangle 199">
                <a:extLst>
                  <a:ext uri="{FF2B5EF4-FFF2-40B4-BE49-F238E27FC236}">
                    <a16:creationId xmlns:a16="http://schemas.microsoft.com/office/drawing/2014/main" id="{1C3836C8-8214-4FBE-8D09-70B24AAB0C81}"/>
                  </a:ext>
                </a:extLst>
              </p:cNvPr>
              <p:cNvSpPr/>
              <p:nvPr/>
            </p:nvSpPr>
            <p:spPr>
              <a:xfrm>
                <a:off x="4514929" y="7811400"/>
                <a:ext cx="1108117" cy="574301"/>
              </a:xfrm>
              <a:prstGeom prst="roundRect">
                <a:avLst/>
              </a:prstGeom>
              <a:solidFill>
                <a:srgbClr val="BE504F"/>
              </a:solidFill>
              <a:ln w="1270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400" dirty="0">
                  <a:solidFill>
                    <a:srgbClr val="FFFFFF"/>
                  </a:solidFill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Greater</a:t>
                </a:r>
                <a:r>
                  <a:rPr lang="en-GB" sz="1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>
                    <a:solidFill>
                      <a:srgbClr val="FFFFFF"/>
                    </a:solidFill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engagement 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ounded Rectangle 202">
                <a:extLst>
                  <a:ext uri="{FF2B5EF4-FFF2-40B4-BE49-F238E27FC236}">
                    <a16:creationId xmlns:a16="http://schemas.microsoft.com/office/drawing/2014/main" id="{606FCC6A-F9B4-423D-A5F6-DC2FADF4567B}"/>
                  </a:ext>
                </a:extLst>
              </p:cNvPr>
              <p:cNvSpPr/>
              <p:nvPr/>
            </p:nvSpPr>
            <p:spPr>
              <a:xfrm>
                <a:off x="4514929" y="7037825"/>
                <a:ext cx="1108117" cy="573064"/>
              </a:xfrm>
              <a:prstGeom prst="roundRect">
                <a:avLst/>
              </a:prstGeom>
              <a:solidFill>
                <a:srgbClr val="BE504F"/>
              </a:solidFill>
              <a:ln w="1270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400" dirty="0">
                  <a:solidFill>
                    <a:srgbClr val="FFFFFF"/>
                  </a:solidFill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1400" dirty="0">
                    <a:solidFill>
                      <a:srgbClr val="FFFFFF"/>
                    </a:solidFill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Greater awareness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ounded Rectangle 204">
                <a:extLst>
                  <a:ext uri="{FF2B5EF4-FFF2-40B4-BE49-F238E27FC236}">
                    <a16:creationId xmlns:a16="http://schemas.microsoft.com/office/drawing/2014/main" id="{8CFBCA22-F43A-4D33-98C1-1AF6A68659B3}"/>
                  </a:ext>
                </a:extLst>
              </p:cNvPr>
              <p:cNvSpPr/>
              <p:nvPr/>
            </p:nvSpPr>
            <p:spPr>
              <a:xfrm>
                <a:off x="5714668" y="8071321"/>
                <a:ext cx="1108118" cy="763672"/>
              </a:xfrm>
              <a:prstGeom prst="roundRect">
                <a:avLst/>
              </a:prstGeom>
              <a:solidFill>
                <a:srgbClr val="9908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400" dirty="0"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1400" dirty="0"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Widespread understanding and appreciation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GB" sz="1400" dirty="0"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ounded Rectangle 205">
                <a:extLst>
                  <a:ext uri="{FF2B5EF4-FFF2-40B4-BE49-F238E27FC236}">
                    <a16:creationId xmlns:a16="http://schemas.microsoft.com/office/drawing/2014/main" id="{93836C98-30E7-4A33-BD15-51831EF0B72D}"/>
                  </a:ext>
                </a:extLst>
              </p:cNvPr>
              <p:cNvSpPr/>
              <p:nvPr/>
            </p:nvSpPr>
            <p:spPr>
              <a:xfrm>
                <a:off x="5714668" y="7044014"/>
                <a:ext cx="1108118" cy="764910"/>
              </a:xfrm>
              <a:prstGeom prst="roundRect">
                <a:avLst/>
              </a:prstGeom>
              <a:solidFill>
                <a:srgbClr val="9908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sz="1400" dirty="0"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1400" dirty="0"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Favorable regulatory and funding environment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GB" sz="1400" dirty="0"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ounded Rectangle 206">
                <a:extLst>
                  <a:ext uri="{FF2B5EF4-FFF2-40B4-BE49-F238E27FC236}">
                    <a16:creationId xmlns:a16="http://schemas.microsoft.com/office/drawing/2014/main" id="{2A3C6F40-1585-4F22-97BD-752073B2E337}"/>
                  </a:ext>
                </a:extLst>
              </p:cNvPr>
              <p:cNvSpPr/>
              <p:nvPr/>
            </p:nvSpPr>
            <p:spPr>
              <a:xfrm>
                <a:off x="5714668" y="9097389"/>
                <a:ext cx="1108118" cy="764910"/>
              </a:xfrm>
              <a:prstGeom prst="roundRect">
                <a:avLst/>
              </a:prstGeom>
              <a:solidFill>
                <a:srgbClr val="9908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1400" dirty="0"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1400" dirty="0"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High quality of practice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GB" sz="1400" dirty="0">
                    <a:latin typeface="Arial Nova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99C2E478-744D-48B8-8762-B8F428F76031}"/>
                  </a:ext>
                </a:extLst>
              </p:cNvPr>
              <p:cNvSpPr/>
              <p:nvPr/>
            </p:nvSpPr>
            <p:spPr>
              <a:xfrm>
                <a:off x="6879740" y="7405428"/>
                <a:ext cx="1309931" cy="203233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GB" sz="1600" b="1" dirty="0">
                    <a:solidFill>
                      <a:srgbClr val="DB2027"/>
                    </a:solidFill>
                    <a:latin typeface="Arial Nova" panose="020B0504020202020204" pitchFamily="34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Cultural heritage is valued and accessible and its future is enhanced and safeguarded by excellence in conservation</a:t>
                </a:r>
                <a:r>
                  <a:rPr lang="en-GB" sz="1600" dirty="0">
                    <a:solidFill>
                      <a:srgbClr val="DB2027"/>
                    </a:solidFill>
                    <a:latin typeface="Arial Nova" panose="020B0504020202020204" pitchFamily="34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GB" sz="1600" dirty="0">
                  <a:solidFill>
                    <a:srgbClr val="DB2027"/>
                  </a:solidFill>
                  <a:latin typeface="Times New Roman" panose="02020603050405020304" pitchFamily="18" charset="0"/>
                  <a:ea typeface="Yu Mincho" panose="02020400000000000000" pitchFamily="18" charset="-128"/>
                </a:endParaRPr>
              </a:p>
            </p:txBody>
          </p:sp>
        </p:grpSp>
        <p:sp>
          <p:nvSpPr>
            <p:cNvPr id="19" name="Text Box 213">
              <a:extLst>
                <a:ext uri="{FF2B5EF4-FFF2-40B4-BE49-F238E27FC236}">
                  <a16:creationId xmlns:a16="http://schemas.microsoft.com/office/drawing/2014/main" id="{9CF7AA13-8770-44B0-BDD0-37D982760D9B}"/>
                </a:ext>
              </a:extLst>
            </p:cNvPr>
            <p:cNvSpPr txBox="1"/>
            <p:nvPr/>
          </p:nvSpPr>
          <p:spPr>
            <a:xfrm>
              <a:off x="2000033" y="5973701"/>
              <a:ext cx="792397" cy="28715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GB" sz="1400" b="1" dirty="0"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Inputs</a:t>
              </a:r>
              <a:endParaRPr lang="en-GB" sz="14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14">
              <a:extLst>
                <a:ext uri="{FF2B5EF4-FFF2-40B4-BE49-F238E27FC236}">
                  <a16:creationId xmlns:a16="http://schemas.microsoft.com/office/drawing/2014/main" id="{49DDCACF-D131-46C5-81D4-E5320B2717D2}"/>
                </a:ext>
              </a:extLst>
            </p:cNvPr>
            <p:cNvSpPr txBox="1"/>
            <p:nvPr/>
          </p:nvSpPr>
          <p:spPr>
            <a:xfrm>
              <a:off x="3000435" y="5973701"/>
              <a:ext cx="968210" cy="28715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GB" sz="1400" b="1" dirty="0"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Activities</a:t>
              </a:r>
              <a:endParaRPr lang="en-GB" sz="14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5">
              <a:extLst>
                <a:ext uri="{FF2B5EF4-FFF2-40B4-BE49-F238E27FC236}">
                  <a16:creationId xmlns:a16="http://schemas.microsoft.com/office/drawing/2014/main" id="{016A5165-EAD0-4542-9892-7CA213EAB045}"/>
                </a:ext>
              </a:extLst>
            </p:cNvPr>
            <p:cNvSpPr txBox="1"/>
            <p:nvPr/>
          </p:nvSpPr>
          <p:spPr>
            <a:xfrm>
              <a:off x="4684278" y="5961324"/>
              <a:ext cx="969448" cy="28715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GB" sz="1400" b="1" dirty="0"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Outputs</a:t>
              </a:r>
              <a:endParaRPr lang="en-GB" sz="14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16">
              <a:extLst>
                <a:ext uri="{FF2B5EF4-FFF2-40B4-BE49-F238E27FC236}">
                  <a16:creationId xmlns:a16="http://schemas.microsoft.com/office/drawing/2014/main" id="{241475CA-BDEB-436D-A85B-9D8637098DFD}"/>
                </a:ext>
              </a:extLst>
            </p:cNvPr>
            <p:cNvSpPr txBox="1"/>
            <p:nvPr/>
          </p:nvSpPr>
          <p:spPr>
            <a:xfrm>
              <a:off x="6550126" y="5961324"/>
              <a:ext cx="968210" cy="28715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GB" sz="1400" b="1" dirty="0"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Outcomes</a:t>
              </a:r>
              <a:endParaRPr lang="en-GB" sz="14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8">
              <a:extLst>
                <a:ext uri="{FF2B5EF4-FFF2-40B4-BE49-F238E27FC236}">
                  <a16:creationId xmlns:a16="http://schemas.microsoft.com/office/drawing/2014/main" id="{2A541EC9-EF8C-4990-BED1-49FF8C640A03}"/>
                </a:ext>
              </a:extLst>
            </p:cNvPr>
            <p:cNvSpPr txBox="1"/>
            <p:nvPr/>
          </p:nvSpPr>
          <p:spPr>
            <a:xfrm>
              <a:off x="7764722" y="5973701"/>
              <a:ext cx="968210" cy="28715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GB" sz="1400" b="1" dirty="0"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Impact</a:t>
              </a:r>
              <a:endParaRPr lang="en-GB" sz="14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19">
              <a:extLst>
                <a:ext uri="{FF2B5EF4-FFF2-40B4-BE49-F238E27FC236}">
                  <a16:creationId xmlns:a16="http://schemas.microsoft.com/office/drawing/2014/main" id="{9F89334F-EB25-4986-83EB-F2F57B0D9B36}"/>
                </a:ext>
              </a:extLst>
            </p:cNvPr>
            <p:cNvSpPr txBox="1"/>
            <p:nvPr/>
          </p:nvSpPr>
          <p:spPr>
            <a:xfrm>
              <a:off x="9025129" y="5973701"/>
              <a:ext cx="968210" cy="28715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GB" sz="1400" b="1" dirty="0"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Vision</a:t>
              </a:r>
              <a:endParaRPr lang="en-GB" sz="1400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41" name="Rectangle 10">
            <a:extLst>
              <a:ext uri="{FF2B5EF4-FFF2-40B4-BE49-F238E27FC236}">
                <a16:creationId xmlns:a16="http://schemas.microsoft.com/office/drawing/2014/main" id="{D87FF680-B8C5-4714-A66A-48B9A2E1D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DB2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C97602-04BD-46B2-9A46-E9DB6D5E794F}"/>
              </a:ext>
            </a:extLst>
          </p:cNvPr>
          <p:cNvSpPr txBox="1"/>
          <p:nvPr/>
        </p:nvSpPr>
        <p:spPr>
          <a:xfrm>
            <a:off x="985838" y="962025"/>
            <a:ext cx="523502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Arial Nova" panose="020B0504020202020204" pitchFamily="34" charset="0"/>
              </a:rPr>
              <a:t>Our Advocacy – how we promote conservation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BA1A37-0FE4-4931-ACAF-479E425CA3BA}"/>
              </a:ext>
            </a:extLst>
          </p:cNvPr>
          <p:cNvSpPr txBox="1"/>
          <p:nvPr/>
        </p:nvSpPr>
        <p:spPr>
          <a:xfrm>
            <a:off x="804863" y="1655763"/>
            <a:ext cx="5464175" cy="418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C00000"/>
                </a:solidFill>
                <a:latin typeface="Arial Nova" panose="020B0504020202020204" pitchFamily="34" charset="0"/>
              </a:rPr>
              <a:t>Over the years, over 180 emerging conservators have kickstarted their careers in conservation through an Icon Internship.</a:t>
            </a:r>
          </a:p>
          <a:p>
            <a:pPr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Offers an invaluable opportunity for interns to develop their careers, engage with professional networks and develop practical knowledge.</a:t>
            </a:r>
          </a:p>
          <a:p>
            <a:pPr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Lets hosts focus on what they do best: to provide the experience and skills required for success in the workplace.</a:t>
            </a:r>
          </a:p>
          <a:p>
            <a:pPr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Introduces a strong understanding of the practical application of Icon’s Professional Standards in conservation. </a:t>
            </a:r>
          </a:p>
          <a:p>
            <a:pPr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Each intern assigned a dedicated Advisor, who along with the host supports them through the practicalities of the programme and with their professional development.</a:t>
            </a:r>
          </a:p>
          <a:p>
            <a:pPr algn="ctr"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algn="ctr">
              <a:defRPr/>
            </a:pPr>
            <a:endParaRPr lang="en-GB" sz="1400" dirty="0"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AE036-1306-4983-815E-4EA089863275}"/>
              </a:ext>
            </a:extLst>
          </p:cNvPr>
          <p:cNvSpPr txBox="1"/>
          <p:nvPr/>
        </p:nvSpPr>
        <p:spPr>
          <a:xfrm>
            <a:off x="6370638" y="1635125"/>
            <a:ext cx="5292725" cy="4618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C00000"/>
                </a:solidFill>
                <a:latin typeface="Arial Nova" panose="020B0504020202020204" pitchFamily="34" charset="0"/>
              </a:rPr>
              <a:t>Since 2017 Icon has played a leading role in the development of Apprenticeship Standards for the profession. </a:t>
            </a:r>
          </a:p>
          <a:p>
            <a:pPr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The launch of the government’s Trailblazer Apprenticeships presented an opportunity to formalise vocational entry routes into conservation.</a:t>
            </a:r>
          </a:p>
          <a:p>
            <a:pPr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Icon convened and supported a representative employer group to design programmes that matched real job roles and skills requirements. </a:t>
            </a:r>
          </a:p>
          <a:p>
            <a:pPr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In 2019, the Institute of Apprenticeships approved the Cultural Heritage Conservation Technician and Conservator Apprenticeships. </a:t>
            </a:r>
          </a:p>
          <a:p>
            <a:pPr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The programmes have the potential to enhance sector diversity by making entry routes more accessible. </a:t>
            </a:r>
          </a:p>
          <a:p>
            <a:pPr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We will work closely with Universities and Colleges in the delivery of the new programmes.</a:t>
            </a:r>
          </a:p>
          <a:p>
            <a:pPr>
              <a:defRPr/>
            </a:pPr>
            <a:endParaRPr lang="en-GB" sz="1400" dirty="0">
              <a:latin typeface="Arial Nova" panose="020B05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506914-C317-452B-8D0D-475358242C60}"/>
              </a:ext>
            </a:extLst>
          </p:cNvPr>
          <p:cNvCxnSpPr>
            <a:cxnSpLocks/>
          </p:cNvCxnSpPr>
          <p:nvPr/>
        </p:nvCxnSpPr>
        <p:spPr>
          <a:xfrm>
            <a:off x="6259513" y="1655763"/>
            <a:ext cx="0" cy="4043362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Rectangle 10">
            <a:extLst>
              <a:ext uri="{FF2B5EF4-FFF2-40B4-BE49-F238E27FC236}">
                <a16:creationId xmlns:a16="http://schemas.microsoft.com/office/drawing/2014/main" id="{8657BB58-4FF4-43AF-A9F3-BB1C4CA1D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DB2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E5E36F-A53E-474D-A510-6AE34D1ED951}"/>
              </a:ext>
            </a:extLst>
          </p:cNvPr>
          <p:cNvSpPr/>
          <p:nvPr/>
        </p:nvSpPr>
        <p:spPr>
          <a:xfrm>
            <a:off x="804863" y="895350"/>
            <a:ext cx="10677525" cy="5254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E3BBA0-9275-4C24-8ABB-B3730B1D611F}"/>
              </a:ext>
            </a:extLst>
          </p:cNvPr>
          <p:cNvSpPr txBox="1"/>
          <p:nvPr/>
        </p:nvSpPr>
        <p:spPr>
          <a:xfrm>
            <a:off x="985838" y="962025"/>
            <a:ext cx="3148012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Arial Nova" panose="020B0504020202020204" pitchFamily="34" charset="0"/>
              </a:rPr>
              <a:t>Celebrating Our Successes</a:t>
            </a:r>
          </a:p>
        </p:txBody>
      </p:sp>
      <p:pic>
        <p:nvPicPr>
          <p:cNvPr id="1536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12786F-E5B9-40CB-AE10-E60C528B4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245225"/>
            <a:ext cx="17859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E108E7-EBCE-4276-8317-AE1DC648B500}"/>
              </a:ext>
            </a:extLst>
          </p:cNvPr>
          <p:cNvSpPr txBox="1"/>
          <p:nvPr/>
        </p:nvSpPr>
        <p:spPr>
          <a:xfrm>
            <a:off x="804863" y="1655763"/>
            <a:ext cx="54641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C00000"/>
                </a:solidFill>
                <a:latin typeface="Arial Nova" panose="020B0504020202020204" pitchFamily="34" charset="0"/>
              </a:rPr>
              <a:t>In 2020, we will relaunch the Conservation Register as a new and improved public-facing resource for finding Accredited Conservator-Restorers. </a:t>
            </a:r>
          </a:p>
          <a:p>
            <a:pPr>
              <a:defRPr/>
            </a:pPr>
            <a:endParaRPr lang="en-GB" sz="1400" b="1" dirty="0">
              <a:solidFill>
                <a:srgbClr val="C00000"/>
              </a:solidFill>
              <a:latin typeface="Arial Nova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Owned and operated by Icon since 2005 as the key directory for people who need advice and support to care for their objects and collections.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New Register to feature an up-to-date list of all Icon Accredited Conservator-Restorers.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The public will be able to easily identify and contact an accredited professional to ensure a safe future for their family heirlooms and the things they love.</a:t>
            </a:r>
          </a:p>
          <a:p>
            <a:pPr algn="ctr"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algn="ctr">
              <a:defRPr/>
            </a:pPr>
            <a:endParaRPr lang="en-GB" sz="1400" dirty="0"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A20DD-CDB1-4C72-87D5-154CA552B17E}"/>
              </a:ext>
            </a:extLst>
          </p:cNvPr>
          <p:cNvSpPr txBox="1"/>
          <p:nvPr/>
        </p:nvSpPr>
        <p:spPr>
          <a:xfrm>
            <a:off x="6370638" y="1635125"/>
            <a:ext cx="5292725" cy="3109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C00000"/>
                </a:solidFill>
                <a:latin typeface="Arial Nova" panose="020B0504020202020204" pitchFamily="34" charset="0"/>
              </a:rPr>
              <a:t>2020 will be a busy year of celebration events to mark 20 years since the introduction of Icon Accreditation.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Launch of a new logo and post-nominal for our Accredited Conservator-Restorers.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Publication of Icon’s Professional Standards, currently being revised following consultation.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CPD programme to support members in developing their careers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sz="1400" dirty="0">
              <a:latin typeface="Arial Nova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latin typeface="Arial Nova" panose="020B0504020202020204" pitchFamily="34" charset="0"/>
              </a:rPr>
              <a:t>Dedicated party to help us celebrate in style!</a:t>
            </a:r>
          </a:p>
          <a:p>
            <a:pPr>
              <a:defRPr/>
            </a:pPr>
            <a:endParaRPr lang="en-GB" sz="1400" dirty="0">
              <a:latin typeface="Arial Nova" panose="020B05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6CD691-1369-447D-8D96-0AF5E78D749E}"/>
              </a:ext>
            </a:extLst>
          </p:cNvPr>
          <p:cNvCxnSpPr>
            <a:cxnSpLocks/>
          </p:cNvCxnSpPr>
          <p:nvPr/>
        </p:nvCxnSpPr>
        <p:spPr>
          <a:xfrm>
            <a:off x="6259513" y="1655763"/>
            <a:ext cx="0" cy="3089275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Rectangle 10">
            <a:extLst>
              <a:ext uri="{FF2B5EF4-FFF2-40B4-BE49-F238E27FC236}">
                <a16:creationId xmlns:a16="http://schemas.microsoft.com/office/drawing/2014/main" id="{2BFAEFD2-1846-4A68-93DB-2BDB63895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DB2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5B463B-D8EA-4F55-AC22-804B4ABC2191}"/>
              </a:ext>
            </a:extLst>
          </p:cNvPr>
          <p:cNvSpPr/>
          <p:nvPr/>
        </p:nvSpPr>
        <p:spPr>
          <a:xfrm>
            <a:off x="804863" y="942975"/>
            <a:ext cx="10677525" cy="5238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4A3C6C-D022-40F8-B661-1305A4A8D437}"/>
              </a:ext>
            </a:extLst>
          </p:cNvPr>
          <p:cNvSpPr txBox="1"/>
          <p:nvPr/>
        </p:nvSpPr>
        <p:spPr>
          <a:xfrm>
            <a:off x="1008140" y="1020762"/>
            <a:ext cx="1816100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Arial Nova" panose="020B0504020202020204" pitchFamily="34" charset="0"/>
              </a:rPr>
              <a:t>Looking Ahead</a:t>
            </a:r>
          </a:p>
        </p:txBody>
      </p:sp>
      <p:pic>
        <p:nvPicPr>
          <p:cNvPr id="16392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DAE6B-3B6B-435D-844A-03025C18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245225"/>
            <a:ext cx="17859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>
            <a:extLst>
              <a:ext uri="{FF2B5EF4-FFF2-40B4-BE49-F238E27FC236}">
                <a16:creationId xmlns:a16="http://schemas.microsoft.com/office/drawing/2014/main" id="{B1BCA78B-57A7-4480-97F6-67A302463F67}"/>
              </a:ext>
            </a:extLst>
          </p:cNvPr>
          <p:cNvGrpSpPr>
            <a:grpSpLocks/>
          </p:cNvGrpSpPr>
          <p:nvPr/>
        </p:nvGrpSpPr>
        <p:grpSpPr bwMode="auto">
          <a:xfrm>
            <a:off x="791737" y="648357"/>
            <a:ext cx="6579220" cy="5596868"/>
            <a:chOff x="2083650" y="2665193"/>
            <a:chExt cx="7596553" cy="18233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5289B2-7974-4D95-942A-D997FAEE68F8}"/>
                </a:ext>
              </a:extLst>
            </p:cNvPr>
            <p:cNvSpPr/>
            <p:nvPr/>
          </p:nvSpPr>
          <p:spPr>
            <a:xfrm>
              <a:off x="2083650" y="2665193"/>
              <a:ext cx="7596553" cy="1823366"/>
            </a:xfrm>
            <a:prstGeom prst="rect">
              <a:avLst/>
            </a:prstGeom>
            <a:solidFill>
              <a:srgbClr val="36B7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7413" name="TextBox 5">
              <a:extLst>
                <a:ext uri="{FF2B5EF4-FFF2-40B4-BE49-F238E27FC236}">
                  <a16:creationId xmlns:a16="http://schemas.microsoft.com/office/drawing/2014/main" id="{FACA480E-9E7A-493E-9B5E-485762897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5033" y="2912020"/>
              <a:ext cx="7168408" cy="1313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3200" b="1" dirty="0">
                  <a:solidFill>
                    <a:srgbClr val="DB2027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Find out more…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200" u="sng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www.icon.org.uk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GB" altLang="en-US" sz="2200" u="sng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3200" b="1" dirty="0">
                  <a:solidFill>
                    <a:srgbClr val="DB2027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Join the conversation…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2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LinkedIn: </a:t>
              </a:r>
              <a:r>
                <a:rPr lang="en-GB" altLang="en-US" sz="2200" u="sng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www.linkedin.com/company/the-institute-of-conservation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2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Facebook: </a:t>
              </a:r>
              <a:r>
                <a:rPr lang="en-GB" altLang="en-US" sz="2200" u="sng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hwww.facebook.com/ConservatorsUK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2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Twitter:</a:t>
              </a:r>
              <a:r>
                <a:rPr lang="en-US" altLang="en-US" sz="22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 </a:t>
              </a:r>
              <a:r>
                <a:rPr lang="en-US" altLang="en-US" sz="2200" u="sng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twitter.com/</a:t>
              </a:r>
              <a:r>
                <a:rPr lang="en-US" altLang="en-US" sz="2200" u="sng" dirty="0" err="1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Conservators_uk</a:t>
              </a:r>
              <a:endParaRPr lang="en-GB" altLang="en-US" sz="2200" u="sng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411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77160E-CC0F-4EDC-9A52-16ADEF9D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245225"/>
            <a:ext cx="17859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A3A52D52-ADD5-4274-881E-2BEDF8F9CA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/>
          <a:stretch/>
        </p:blipFill>
        <p:spPr>
          <a:xfrm>
            <a:off x="8097784" y="648357"/>
            <a:ext cx="3717180" cy="47265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>
            <a:extLst>
              <a:ext uri="{FF2B5EF4-FFF2-40B4-BE49-F238E27FC236}">
                <a16:creationId xmlns:a16="http://schemas.microsoft.com/office/drawing/2014/main" id="{54627F7B-D910-4381-8D12-620D098D8AF3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714375"/>
            <a:ext cx="6572250" cy="5705475"/>
            <a:chOff x="2083650" y="2665193"/>
            <a:chExt cx="7596553" cy="18233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3AA8E5-632E-4F24-A5C8-B436210CB37E}"/>
                </a:ext>
              </a:extLst>
            </p:cNvPr>
            <p:cNvSpPr/>
            <p:nvPr/>
          </p:nvSpPr>
          <p:spPr>
            <a:xfrm>
              <a:off x="2083650" y="2665193"/>
              <a:ext cx="7596553" cy="1823366"/>
            </a:xfrm>
            <a:prstGeom prst="rect">
              <a:avLst/>
            </a:prstGeom>
            <a:solidFill>
              <a:srgbClr val="36B7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126" name="TextBox 4">
              <a:extLst>
                <a:ext uri="{FF2B5EF4-FFF2-40B4-BE49-F238E27FC236}">
                  <a16:creationId xmlns:a16="http://schemas.microsoft.com/office/drawing/2014/main" id="{18538479-851A-4AA4-A2FD-6EF4EBCC4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722" y="2775050"/>
              <a:ext cx="7168408" cy="169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“The Institute of Conservation is a membership organisation and charity which brings together those with a passion for the care of cultural heritage. Icon raises awareness of the cultural, social and economic value of caring for heritage and champions high standards of conservation.”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GB" altLang="en-US" sz="2400" b="1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GB" altLang="en-US" sz="2400" b="1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Find out more about our impact: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24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  <a:hlinkClick r:id="rId2"/>
                </a:rPr>
                <a:t>www.icon.org.uk/about-us/icons-impact</a:t>
              </a:r>
              <a:endParaRPr lang="en-GB" altLang="en-US" sz="240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latin typeface="Arial Nova" panose="020B0504020202020204" pitchFamily="34" charset="0"/>
                  <a:cs typeface="Arial" panose="020B0604020202020204" pitchFamily="34" charset="0"/>
                </a:rPr>
                <a:t> </a:t>
              </a:r>
              <a:endParaRPr lang="en-GB" altLang="en-US" sz="20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23" name="Rectangle 10">
            <a:extLst>
              <a:ext uri="{FF2B5EF4-FFF2-40B4-BE49-F238E27FC236}">
                <a16:creationId xmlns:a16="http://schemas.microsoft.com/office/drawing/2014/main" id="{6111AF5A-74E3-476A-BB26-67DA6FAA7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DB2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pic>
        <p:nvPicPr>
          <p:cNvPr id="5124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E80B35-8FEB-45B4-AF08-031AFB58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245225"/>
            <a:ext cx="17859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12629CC-17C1-4B21-BBAD-E117B75EC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05" y="714375"/>
            <a:ext cx="3378520" cy="47133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7E0A581-78A3-44B9-B136-E9208C54C96E}"/>
              </a:ext>
            </a:extLst>
          </p:cNvPr>
          <p:cNvSpPr/>
          <p:nvPr/>
        </p:nvSpPr>
        <p:spPr>
          <a:xfrm>
            <a:off x="804863" y="895350"/>
            <a:ext cx="10677525" cy="5254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147" name="Rectangle 10">
            <a:extLst>
              <a:ext uri="{FF2B5EF4-FFF2-40B4-BE49-F238E27FC236}">
                <a16:creationId xmlns:a16="http://schemas.microsoft.com/office/drawing/2014/main" id="{D8FB212C-2963-4901-822C-9519E5C1F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DB2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grpSp>
        <p:nvGrpSpPr>
          <p:cNvPr id="6148" name="Group 2">
            <a:extLst>
              <a:ext uri="{FF2B5EF4-FFF2-40B4-BE49-F238E27FC236}">
                <a16:creationId xmlns:a16="http://schemas.microsoft.com/office/drawing/2014/main" id="{CA8DC062-902C-4C6E-83A2-31CD7BA7E433}"/>
              </a:ext>
            </a:extLst>
          </p:cNvPr>
          <p:cNvGrpSpPr>
            <a:grpSpLocks/>
          </p:cNvGrpSpPr>
          <p:nvPr/>
        </p:nvGrpSpPr>
        <p:grpSpPr bwMode="auto">
          <a:xfrm>
            <a:off x="954088" y="962025"/>
            <a:ext cx="8312150" cy="4305300"/>
            <a:chOff x="2325935" y="1525441"/>
            <a:chExt cx="8311585" cy="4305447"/>
          </a:xfrm>
        </p:grpSpPr>
        <p:sp>
          <p:nvSpPr>
            <p:cNvPr id="6150" name="TextBox 4">
              <a:extLst>
                <a:ext uri="{FF2B5EF4-FFF2-40B4-BE49-F238E27FC236}">
                  <a16:creationId xmlns:a16="http://schemas.microsoft.com/office/drawing/2014/main" id="{86342DAD-9B32-4F79-8DA3-85DE80C24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935" y="2137569"/>
              <a:ext cx="8311585" cy="369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Arial Nova" panose="020B0504020202020204" pitchFamily="34" charset="0"/>
                  <a:cs typeface="Arial" panose="020B0604020202020204" pitchFamily="34" charset="0"/>
                </a:rPr>
                <a:t>An </a:t>
              </a:r>
              <a:r>
                <a:rPr lang="en-GB" altLang="en-US" sz="1800" b="1" dirty="0">
                  <a:solidFill>
                    <a:srgbClr val="C0000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independent charity </a:t>
              </a:r>
              <a:r>
                <a:rPr lang="en-GB" altLang="en-US" sz="1800" dirty="0">
                  <a:latin typeface="Arial Nova" panose="020B0504020202020204" pitchFamily="34" charset="0"/>
                  <a:cs typeface="Arial" panose="020B0604020202020204" pitchFamily="34" charset="0"/>
                </a:rPr>
                <a:t>governed by a Board of Trustees.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Arial Nova" panose="020B0504020202020204" pitchFamily="34" charset="0"/>
                  <a:cs typeface="Arial" panose="020B0604020202020204" pitchFamily="34" charset="0"/>
                </a:rPr>
                <a:t>A </a:t>
              </a:r>
              <a:r>
                <a:rPr lang="en-GB" altLang="en-US" sz="1800" b="1" dirty="0">
                  <a:solidFill>
                    <a:srgbClr val="C0000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membership organisation </a:t>
              </a:r>
              <a:r>
                <a:rPr lang="en-GB" altLang="en-US" sz="1800" dirty="0">
                  <a:latin typeface="Arial Nova" panose="020B0504020202020204" pitchFamily="34" charset="0"/>
                  <a:cs typeface="Arial" panose="020B0604020202020204" pitchFamily="34" charset="0"/>
                </a:rPr>
                <a:t>representing nearly 2,500 individuals and organisations, including professional conservators, volunteers and owners of cultural heritage.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Arial Nova" panose="020B0504020202020204" pitchFamily="34" charset="0"/>
                  <a:cs typeface="Arial" panose="020B0604020202020204" pitchFamily="34" charset="0"/>
                </a:rPr>
                <a:t>A </a:t>
              </a:r>
              <a:r>
                <a:rPr lang="en-GB" altLang="en-US" sz="1800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professional body </a:t>
              </a:r>
              <a:r>
                <a:rPr lang="en-GB" altLang="en-US" sz="1800" dirty="0">
                  <a:latin typeface="Arial Nova" panose="020B0504020202020204" pitchFamily="34" charset="0"/>
                  <a:cs typeface="Arial" panose="020B0604020202020204" pitchFamily="34" charset="0"/>
                </a:rPr>
                <a:t>raising the standards of conservation practice through Accreditation, a Code of Conduct, Professional Standards and Complaints Procedure.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Arial Nova" panose="020B0504020202020204" pitchFamily="34" charset="0"/>
                  <a:cs typeface="Arial" panose="020B0604020202020204" pitchFamily="34" charset="0"/>
                </a:rPr>
                <a:t>A small </a:t>
              </a:r>
              <a:r>
                <a:rPr lang="en-GB" altLang="en-US" sz="1800" b="1" dirty="0">
                  <a:solidFill>
                    <a:srgbClr val="C00000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enterprise</a:t>
              </a:r>
              <a:r>
                <a:rPr lang="en-GB" altLang="en-US" sz="1800" dirty="0">
                  <a:latin typeface="Arial Nova" panose="020B0504020202020204" pitchFamily="34" charset="0"/>
                  <a:cs typeface="Arial" panose="020B0604020202020204" pitchFamily="34" charset="0"/>
                </a:rPr>
                <a:t> with 10 employees offering expertise in membership services, finance, professional development, communication, strategy, policy and advocacy.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F3C26A-D9DD-43EE-9462-4660930573D1}"/>
                </a:ext>
              </a:extLst>
            </p:cNvPr>
            <p:cNvSpPr txBox="1"/>
            <p:nvPr/>
          </p:nvSpPr>
          <p:spPr>
            <a:xfrm>
              <a:off x="2402130" y="1525441"/>
              <a:ext cx="1239753" cy="3699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Arial Nova" panose="020B0504020202020204" pitchFamily="34" charset="0"/>
                </a:rPr>
                <a:t>Key Facts</a:t>
              </a:r>
            </a:p>
          </p:txBody>
        </p:sp>
      </p:grpSp>
      <p:pic>
        <p:nvPicPr>
          <p:cNvPr id="6149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475691-5EE5-4D7A-BF0D-49F661332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245225"/>
            <a:ext cx="17859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5899B8-7B73-4A0F-B396-450F9606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4032250"/>
            <a:ext cx="3086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B805BBB-6CA2-437F-A47F-6C995E588E39}"/>
              </a:ext>
            </a:extLst>
          </p:cNvPr>
          <p:cNvSpPr/>
          <p:nvPr/>
        </p:nvSpPr>
        <p:spPr>
          <a:xfrm>
            <a:off x="804863" y="895350"/>
            <a:ext cx="10677525" cy="5254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172" name="TextBox 4">
            <a:extLst>
              <a:ext uri="{FF2B5EF4-FFF2-40B4-BE49-F238E27FC236}">
                <a16:creationId xmlns:a16="http://schemas.microsoft.com/office/drawing/2014/main" id="{C80A791C-6A54-4989-BD94-ED3FE1508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1609380"/>
            <a:ext cx="10502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 Nova" panose="020B0504020202020204" pitchFamily="34" charset="0"/>
                <a:cs typeface="Arial" panose="020B0604020202020204" pitchFamily="34" charset="0"/>
              </a:rPr>
              <a:t>Icon was founded in 2005 when 5 existing conservation bodies converged into one new organisation: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3" name="Group 35">
            <a:extLst>
              <a:ext uri="{FF2B5EF4-FFF2-40B4-BE49-F238E27FC236}">
                <a16:creationId xmlns:a16="http://schemas.microsoft.com/office/drawing/2014/main" id="{97FAC584-B9C9-4757-B208-C40B4159D791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2351088"/>
            <a:ext cx="7332663" cy="4165600"/>
            <a:chOff x="-723144" y="66653"/>
            <a:chExt cx="7333210" cy="4166220"/>
          </a:xfrm>
        </p:grpSpPr>
        <p:sp>
          <p:nvSpPr>
            <p:cNvPr id="7180" name="TextBox 10">
              <a:extLst>
                <a:ext uri="{FF2B5EF4-FFF2-40B4-BE49-F238E27FC236}">
                  <a16:creationId xmlns:a16="http://schemas.microsoft.com/office/drawing/2014/main" id="{2B0DAD82-B4FC-4CCC-90D2-3490BB176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3131" y="3330661"/>
              <a:ext cx="227217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ea typeface="Avenir Book"/>
                  <a:cs typeface="Calibri" panose="020F0502020204030204" pitchFamily="34" charset="0"/>
                </a:rPr>
                <a:t>Photographic Materials Conservation Group</a:t>
              </a:r>
              <a:endParaRPr lang="en-US" altLang="en-US" sz="1600" b="1" dirty="0">
                <a:solidFill>
                  <a:srgbClr val="C00000"/>
                </a:solidFill>
                <a:latin typeface="Avenir Book"/>
                <a:ea typeface="Avenir Book"/>
                <a:cs typeface="Calibri" panose="020F0502020204030204" pitchFamily="34" charset="0"/>
              </a:endParaRPr>
            </a:p>
          </p:txBody>
        </p:sp>
        <p:sp>
          <p:nvSpPr>
            <p:cNvPr id="7181" name="Oval 11">
              <a:extLst>
                <a:ext uri="{FF2B5EF4-FFF2-40B4-BE49-F238E27FC236}">
                  <a16:creationId xmlns:a16="http://schemas.microsoft.com/office/drawing/2014/main" id="{DC8B0290-6FFB-48C3-B5E3-38E50AD595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29989" y="1595230"/>
              <a:ext cx="558296" cy="558296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82" name="Oval 12">
              <a:extLst>
                <a:ext uri="{FF2B5EF4-FFF2-40B4-BE49-F238E27FC236}">
                  <a16:creationId xmlns:a16="http://schemas.microsoft.com/office/drawing/2014/main" id="{779825AC-46F3-4A12-84D5-32675AA9F8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66926" y="444871"/>
              <a:ext cx="224408" cy="224408"/>
            </a:xfrm>
            <a:prstGeom prst="ellipse">
              <a:avLst/>
            </a:prstGeom>
            <a:solidFill>
              <a:srgbClr val="B77CD9"/>
            </a:solidFill>
            <a:ln w="9525" algn="ctr">
              <a:solidFill>
                <a:srgbClr val="B77CD9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83" name="Oval 13">
              <a:extLst>
                <a:ext uri="{FF2B5EF4-FFF2-40B4-BE49-F238E27FC236}">
                  <a16:creationId xmlns:a16="http://schemas.microsoft.com/office/drawing/2014/main" id="{D91A8A82-8A87-4F08-9FA2-EB5F4904BE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4128" y="1607861"/>
              <a:ext cx="266517" cy="266517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84" name="Oval 14">
              <a:extLst>
                <a:ext uri="{FF2B5EF4-FFF2-40B4-BE49-F238E27FC236}">
                  <a16:creationId xmlns:a16="http://schemas.microsoft.com/office/drawing/2014/main" id="{5036BCD5-D119-40F5-BE58-BC8D445B6D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38722" y="2653457"/>
              <a:ext cx="266516" cy="266516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85" name="Oval 15">
              <a:extLst>
                <a:ext uri="{FF2B5EF4-FFF2-40B4-BE49-F238E27FC236}">
                  <a16:creationId xmlns:a16="http://schemas.microsoft.com/office/drawing/2014/main" id="{B38DD51F-298F-4674-833B-27BBC0AF53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64308" y="1774942"/>
              <a:ext cx="623490" cy="623490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86" name="Oval 16">
              <a:extLst>
                <a:ext uri="{FF2B5EF4-FFF2-40B4-BE49-F238E27FC236}">
                  <a16:creationId xmlns:a16="http://schemas.microsoft.com/office/drawing/2014/main" id="{59F34474-9637-4FD2-B177-1ABFDCDB31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42673" y="1189101"/>
              <a:ext cx="485103" cy="485103"/>
            </a:xfrm>
            <a:prstGeom prst="ellipse">
              <a:avLst/>
            </a:prstGeom>
            <a:solidFill>
              <a:srgbClr val="B77CD9"/>
            </a:solidFill>
            <a:ln w="9525" algn="ctr">
              <a:solidFill>
                <a:srgbClr val="B77CD9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87" name="Oval 17">
              <a:extLst>
                <a:ext uri="{FF2B5EF4-FFF2-40B4-BE49-F238E27FC236}">
                  <a16:creationId xmlns:a16="http://schemas.microsoft.com/office/drawing/2014/main" id="{D01AA979-5C7E-46EA-BBD7-36E6FB5EF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12721" y="2724379"/>
              <a:ext cx="592832" cy="592832"/>
            </a:xfrm>
            <a:prstGeom prst="ellipse">
              <a:avLst/>
            </a:prstGeom>
            <a:solidFill>
              <a:srgbClr val="B77CD9"/>
            </a:solidFill>
            <a:ln w="9525" algn="ctr">
              <a:solidFill>
                <a:srgbClr val="B77CD9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88" name="Oval 18">
              <a:extLst>
                <a:ext uri="{FF2B5EF4-FFF2-40B4-BE49-F238E27FC236}">
                  <a16:creationId xmlns:a16="http://schemas.microsoft.com/office/drawing/2014/main" id="{29D1151A-5467-49FF-8FA6-142A01F9C4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56223" y="2241755"/>
              <a:ext cx="311745" cy="31174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89" name="Oval 19">
              <a:extLst>
                <a:ext uri="{FF2B5EF4-FFF2-40B4-BE49-F238E27FC236}">
                  <a16:creationId xmlns:a16="http://schemas.microsoft.com/office/drawing/2014/main" id="{0432D5F5-542A-42B6-9417-3B8672312A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1375" y="2338315"/>
              <a:ext cx="623490" cy="623490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90" name="Oval 20">
              <a:extLst>
                <a:ext uri="{FF2B5EF4-FFF2-40B4-BE49-F238E27FC236}">
                  <a16:creationId xmlns:a16="http://schemas.microsoft.com/office/drawing/2014/main" id="{AF60882B-5C61-4005-8E12-2DE356E99D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11742" y="756048"/>
              <a:ext cx="723565" cy="723565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91" name="Oval 21">
              <a:extLst>
                <a:ext uri="{FF2B5EF4-FFF2-40B4-BE49-F238E27FC236}">
                  <a16:creationId xmlns:a16="http://schemas.microsoft.com/office/drawing/2014/main" id="{38868773-F2FC-4257-B8BC-21561773BA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50704" y="1341278"/>
              <a:ext cx="447201" cy="447201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92" name="Oval 22">
              <a:extLst>
                <a:ext uri="{FF2B5EF4-FFF2-40B4-BE49-F238E27FC236}">
                  <a16:creationId xmlns:a16="http://schemas.microsoft.com/office/drawing/2014/main" id="{CC3A336D-618D-42D4-A49C-3F59D67023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95134" y="3129213"/>
              <a:ext cx="432048" cy="432048"/>
            </a:xfrm>
            <a:prstGeom prst="ellipse">
              <a:avLst/>
            </a:prstGeom>
            <a:solidFill>
              <a:srgbClr val="C00000"/>
            </a:solidFill>
            <a:ln w="952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93" name="TextBox 23">
              <a:extLst>
                <a:ext uri="{FF2B5EF4-FFF2-40B4-BE49-F238E27FC236}">
                  <a16:creationId xmlns:a16="http://schemas.microsoft.com/office/drawing/2014/main" id="{B043B2E9-47B8-4456-9A8A-157ACAB81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142" y="66653"/>
              <a:ext cx="229568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C00000"/>
                  </a:solidFill>
                  <a:ea typeface="Avenir Book"/>
                  <a:cs typeface="Calibri" panose="020F0502020204030204" pitchFamily="34" charset="0"/>
                </a:rPr>
                <a:t>UK Institute for Conservation</a:t>
              </a:r>
              <a:endParaRPr lang="en-US" altLang="en-US" sz="1600" b="1" dirty="0">
                <a:solidFill>
                  <a:srgbClr val="C00000"/>
                </a:solidFill>
                <a:latin typeface="Avenir Book"/>
                <a:ea typeface="Avenir Book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CA2EC5-566E-4A45-8C38-E2CD6181FDD3}"/>
                </a:ext>
              </a:extLst>
            </p:cNvPr>
            <p:cNvSpPr txBox="1"/>
            <p:nvPr/>
          </p:nvSpPr>
          <p:spPr>
            <a:xfrm>
              <a:off x="-723144" y="1797286"/>
              <a:ext cx="2756106" cy="546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b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Scottish Society for Conservation and Restoration </a:t>
              </a:r>
            </a:p>
          </p:txBody>
        </p:sp>
        <p:sp>
          <p:nvSpPr>
            <p:cNvPr id="7195" name="Oval 25">
              <a:extLst>
                <a:ext uri="{FF2B5EF4-FFF2-40B4-BE49-F238E27FC236}">
                  <a16:creationId xmlns:a16="http://schemas.microsoft.com/office/drawing/2014/main" id="{484B9002-4183-49C5-BDA5-D7CEC7A84D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02946" y="2600143"/>
              <a:ext cx="248472" cy="248472"/>
            </a:xfrm>
            <a:prstGeom prst="ellipse">
              <a:avLst/>
            </a:prstGeom>
            <a:solidFill>
              <a:srgbClr val="B77CD9"/>
            </a:solidFill>
            <a:ln w="9525" algn="ctr">
              <a:solidFill>
                <a:srgbClr val="B77CD9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96" name="Oval 26">
              <a:extLst>
                <a:ext uri="{FF2B5EF4-FFF2-40B4-BE49-F238E27FC236}">
                  <a16:creationId xmlns:a16="http://schemas.microsoft.com/office/drawing/2014/main" id="{3E401295-A375-4AE1-8FC5-1292F4E56B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75267" y="920046"/>
              <a:ext cx="224408" cy="224408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D7ADCE-8D14-414A-A1B2-36B07602FDA9}"/>
                </a:ext>
              </a:extLst>
            </p:cNvPr>
            <p:cNvSpPr txBox="1"/>
            <p:nvPr/>
          </p:nvSpPr>
          <p:spPr>
            <a:xfrm>
              <a:off x="4519172" y="3205607"/>
              <a:ext cx="2084543" cy="1027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0320" tIns="20320" rIns="20320" bIns="2032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b="1" dirty="0">
                  <a:solidFill>
                    <a:srgbClr val="C00000"/>
                  </a:solidFill>
                  <a:cs typeface="Calibri" panose="020F0502020204030204" pitchFamily="34" charset="0"/>
                </a:rPr>
                <a:t>Care of Collections Forum</a:t>
              </a:r>
              <a:endParaRPr lang="en-GB" sz="1600" dirty="0">
                <a:solidFill>
                  <a:srgbClr val="C00000"/>
                </a:solidFill>
              </a:endParaRPr>
            </a:p>
          </p:txBody>
        </p:sp>
        <p:sp>
          <p:nvSpPr>
            <p:cNvPr id="7198" name="Oval 28">
              <a:extLst>
                <a:ext uri="{FF2B5EF4-FFF2-40B4-BE49-F238E27FC236}">
                  <a16:creationId xmlns:a16="http://schemas.microsoft.com/office/drawing/2014/main" id="{AC17BE15-2114-4279-8A9F-35792E732F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33947" y="2701247"/>
              <a:ext cx="248472" cy="248472"/>
            </a:xfrm>
            <a:prstGeom prst="ellipse">
              <a:avLst/>
            </a:prstGeom>
            <a:solidFill>
              <a:srgbClr val="B77CD9"/>
            </a:solidFill>
            <a:ln w="9525" algn="ctr">
              <a:solidFill>
                <a:srgbClr val="B77CD9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199" name="Oval 29">
              <a:extLst>
                <a:ext uri="{FF2B5EF4-FFF2-40B4-BE49-F238E27FC236}">
                  <a16:creationId xmlns:a16="http://schemas.microsoft.com/office/drawing/2014/main" id="{F6455536-4B80-49A6-B97B-5D9E82AC6F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50068" y="673028"/>
              <a:ext cx="248472" cy="248472"/>
            </a:xfrm>
            <a:prstGeom prst="ellipse">
              <a:avLst/>
            </a:prstGeom>
            <a:solidFill>
              <a:srgbClr val="B77CD9"/>
            </a:solidFill>
            <a:ln w="9525" algn="ctr">
              <a:solidFill>
                <a:srgbClr val="B77CD9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200" name="Oval 30">
              <a:extLst>
                <a:ext uri="{FF2B5EF4-FFF2-40B4-BE49-F238E27FC236}">
                  <a16:creationId xmlns:a16="http://schemas.microsoft.com/office/drawing/2014/main" id="{A8580875-3594-4840-8A09-35B0F1833B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2693" y="949052"/>
              <a:ext cx="248472" cy="248472"/>
            </a:xfrm>
            <a:prstGeom prst="ellipse">
              <a:avLst/>
            </a:prstGeom>
            <a:solidFill>
              <a:srgbClr val="B77CD9"/>
            </a:solidFill>
            <a:ln w="9525" algn="ctr">
              <a:solidFill>
                <a:srgbClr val="B77CD9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201" name="Oval 31">
              <a:extLst>
                <a:ext uri="{FF2B5EF4-FFF2-40B4-BE49-F238E27FC236}">
                  <a16:creationId xmlns:a16="http://schemas.microsoft.com/office/drawing/2014/main" id="{1D0F4166-1EA4-4BD8-8932-1DEB38DC56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8633" y="468207"/>
              <a:ext cx="224408" cy="224408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5DC8A5CC-4D88-4A3C-A0FE-7098E1F205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7785" y="1263806"/>
              <a:ext cx="1092281" cy="1757624"/>
            </a:xfrm>
            <a:prstGeom prst="chevron">
              <a:avLst>
                <a:gd name="adj" fmla="val 62310"/>
              </a:avLst>
            </a:prstGeom>
            <a:solidFill>
              <a:srgbClr val="C00000"/>
            </a:solidFill>
            <a:ln w="38100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03" name="Oval 33">
              <a:extLst>
                <a:ext uri="{FF2B5EF4-FFF2-40B4-BE49-F238E27FC236}">
                  <a16:creationId xmlns:a16="http://schemas.microsoft.com/office/drawing/2014/main" id="{263BD20C-102D-4129-94BB-A3E9211A9C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84850" y="1972080"/>
              <a:ext cx="266516" cy="266516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7F07D61C-7A45-46A8-9115-4B61FF790567}"/>
              </a:ext>
            </a:extLst>
          </p:cNvPr>
          <p:cNvSpPr>
            <a:spLocks noChangeAspect="1"/>
          </p:cNvSpPr>
          <p:nvPr/>
        </p:nvSpPr>
        <p:spPr>
          <a:xfrm>
            <a:off x="7089775" y="3536950"/>
            <a:ext cx="1092200" cy="1757363"/>
          </a:xfrm>
          <a:prstGeom prst="chevron">
            <a:avLst>
              <a:gd name="adj" fmla="val 62310"/>
            </a:avLst>
          </a:prstGeom>
          <a:solidFill>
            <a:srgbClr val="C00000"/>
          </a:solidFill>
          <a:ln w="38100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E7815F77-1780-4C86-8834-7F4C6CA4197C}"/>
              </a:ext>
            </a:extLst>
          </p:cNvPr>
          <p:cNvSpPr>
            <a:spLocks noChangeAspect="1"/>
          </p:cNvSpPr>
          <p:nvPr/>
        </p:nvSpPr>
        <p:spPr>
          <a:xfrm>
            <a:off x="7621588" y="3522663"/>
            <a:ext cx="1093787" cy="1757362"/>
          </a:xfrm>
          <a:prstGeom prst="chevron">
            <a:avLst>
              <a:gd name="adj" fmla="val 62310"/>
            </a:avLst>
          </a:prstGeom>
          <a:solidFill>
            <a:srgbClr val="C00000"/>
          </a:solidFill>
          <a:ln w="38100"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76" name="Oval 38">
            <a:extLst>
              <a:ext uri="{FF2B5EF4-FFF2-40B4-BE49-F238E27FC236}">
                <a16:creationId xmlns:a16="http://schemas.microsoft.com/office/drawing/2014/main" id="{BD98FDB2-37B0-4138-91E0-8B79B603647A}"/>
              </a:ext>
            </a:extLst>
          </p:cNvPr>
          <p:cNvSpPr>
            <a:spLocks noChangeAspect="1"/>
          </p:cNvSpPr>
          <p:nvPr/>
        </p:nvSpPr>
        <p:spPr bwMode="auto">
          <a:xfrm>
            <a:off x="6513513" y="4338638"/>
            <a:ext cx="266700" cy="2667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7" name="Oval 39">
            <a:extLst>
              <a:ext uri="{FF2B5EF4-FFF2-40B4-BE49-F238E27FC236}">
                <a16:creationId xmlns:a16="http://schemas.microsoft.com/office/drawing/2014/main" id="{7498CD4C-9166-452B-9F54-F19A699F3ACA}"/>
              </a:ext>
            </a:extLst>
          </p:cNvPr>
          <p:cNvSpPr>
            <a:spLocks noChangeAspect="1"/>
          </p:cNvSpPr>
          <p:nvPr/>
        </p:nvSpPr>
        <p:spPr bwMode="auto">
          <a:xfrm>
            <a:off x="6053138" y="3794125"/>
            <a:ext cx="360362" cy="360363"/>
          </a:xfrm>
          <a:prstGeom prst="ellipse">
            <a:avLst/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3E052C-EF5B-4A0E-8775-9A1DCE9EE8D4}"/>
              </a:ext>
            </a:extLst>
          </p:cNvPr>
          <p:cNvSpPr txBox="1"/>
          <p:nvPr/>
        </p:nvSpPr>
        <p:spPr>
          <a:xfrm>
            <a:off x="942975" y="2660650"/>
            <a:ext cx="1660525" cy="7445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b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b="1" dirty="0">
                <a:solidFill>
                  <a:srgbClr val="C00000"/>
                </a:solidFill>
                <a:cs typeface="Calibri" panose="020F0502020204030204" pitchFamily="34" charset="0"/>
              </a:rPr>
              <a:t>Institute of Paper Conservation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42C7E3-0B98-4A29-9979-8A6E8122452F}"/>
              </a:ext>
            </a:extLst>
          </p:cNvPr>
          <p:cNvSpPr txBox="1"/>
          <p:nvPr/>
        </p:nvSpPr>
        <p:spPr>
          <a:xfrm>
            <a:off x="985838" y="962025"/>
            <a:ext cx="971550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Arial Nova" panose="020B0504020202020204" pitchFamily="34" charset="0"/>
              </a:rPr>
              <a:t>History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DF23094-CC2A-4CB1-93E6-449D7C7F71D9}"/>
              </a:ext>
            </a:extLst>
          </p:cNvPr>
          <p:cNvSpPr/>
          <p:nvPr/>
        </p:nvSpPr>
        <p:spPr>
          <a:xfrm>
            <a:off x="804863" y="895350"/>
            <a:ext cx="10677525" cy="5254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8195" name="Group 21">
            <a:extLst>
              <a:ext uri="{FF2B5EF4-FFF2-40B4-BE49-F238E27FC236}">
                <a16:creationId xmlns:a16="http://schemas.microsoft.com/office/drawing/2014/main" id="{AD3950FB-17BE-40EA-8A37-9466498A63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30275" y="976313"/>
            <a:ext cx="9971088" cy="4622800"/>
            <a:chOff x="1703083" y="1223984"/>
            <a:chExt cx="7979526" cy="3698514"/>
          </a:xfrm>
        </p:grpSpPr>
        <p:grpSp>
          <p:nvGrpSpPr>
            <p:cNvPr id="8198" name="Group 6">
              <a:extLst>
                <a:ext uri="{FF2B5EF4-FFF2-40B4-BE49-F238E27FC236}">
                  <a16:creationId xmlns:a16="http://schemas.microsoft.com/office/drawing/2014/main" id="{6CB1BEF1-5962-4698-845E-FC93D5A546C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03083" y="1779804"/>
              <a:ext cx="2203450" cy="3113936"/>
              <a:chOff x="71740" y="-324636"/>
              <a:chExt cx="2134640" cy="285323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320B65-385C-46FD-B32C-2CA8E96B954A}"/>
                  </a:ext>
                </a:extLst>
              </p:cNvPr>
              <p:cNvSpPr/>
              <p:nvPr/>
            </p:nvSpPr>
            <p:spPr>
              <a:xfrm>
                <a:off x="71740" y="-324195"/>
                <a:ext cx="2134120" cy="285237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53933ED-1BCD-4709-A68E-3AF9C3E5304E}"/>
                  </a:ext>
                </a:extLst>
              </p:cNvPr>
              <p:cNvGrpSpPr/>
              <p:nvPr/>
            </p:nvGrpSpPr>
            <p:grpSpPr>
              <a:xfrm>
                <a:off x="349616" y="140113"/>
                <a:ext cx="1569384" cy="432000"/>
                <a:chOff x="-381904" y="82129"/>
                <a:chExt cx="1569384" cy="432000"/>
              </a:xfrm>
              <a:solidFill>
                <a:schemeClr val="bg1"/>
              </a:solidFill>
            </p:grpSpPr>
            <p:pic>
              <p:nvPicPr>
                <p:cNvPr id="16" name="Graphic 15" descr="Megaphone">
                  <a:extLst>
                    <a:ext uri="{FF2B5EF4-FFF2-40B4-BE49-F238E27FC236}">
                      <a16:creationId xmlns:a16="http://schemas.microsoft.com/office/drawing/2014/main" id="{4373AA43-B5D8-4D48-94F5-2FBFCE981B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381904" y="82129"/>
                  <a:ext cx="432000" cy="432000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14A15E3-0C8F-4C45-92A5-5844A184A507}"/>
                    </a:ext>
                  </a:extLst>
                </p:cNvPr>
                <p:cNvSpPr txBox="1"/>
                <p:nvPr/>
              </p:nvSpPr>
              <p:spPr>
                <a:xfrm>
                  <a:off x="131248" y="191037"/>
                  <a:ext cx="1056232" cy="22568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GB" sz="1400" b="1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ADVOCACY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F84A199-5EB1-4CCB-B4D7-A23453CF5AC5}"/>
                  </a:ext>
                </a:extLst>
              </p:cNvPr>
              <p:cNvGrpSpPr/>
              <p:nvPr/>
            </p:nvGrpSpPr>
            <p:grpSpPr>
              <a:xfrm>
                <a:off x="349616" y="949803"/>
                <a:ext cx="1716089" cy="432000"/>
                <a:chOff x="4236386" y="114525"/>
                <a:chExt cx="1716089" cy="432000"/>
              </a:xfrm>
              <a:solidFill>
                <a:schemeClr val="bg1"/>
              </a:solidFill>
            </p:grpSpPr>
            <p:pic>
              <p:nvPicPr>
                <p:cNvPr id="14" name="Graphic 13" descr="Cheers">
                  <a:extLst>
                    <a:ext uri="{FF2B5EF4-FFF2-40B4-BE49-F238E27FC236}">
                      <a16:creationId xmlns:a16="http://schemas.microsoft.com/office/drawing/2014/main" id="{7C23AA97-D162-4F18-8B80-D222034E60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36386" y="114525"/>
                  <a:ext cx="432000" cy="432000"/>
                </a:xfrm>
                <a:prstGeom prst="rect">
                  <a:avLst/>
                </a:prstGeom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4B8DFC0-E11D-4977-B670-F35FE8608676}"/>
                    </a:ext>
                  </a:extLst>
                </p:cNvPr>
                <p:cNvSpPr txBox="1"/>
                <p:nvPr/>
              </p:nvSpPr>
              <p:spPr>
                <a:xfrm>
                  <a:off x="4749539" y="212057"/>
                  <a:ext cx="1202936" cy="22568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GB" sz="1400" b="1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ENGAGEMENT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B12413-7281-40AF-8CF2-2060610A9628}"/>
                  </a:ext>
                </a:extLst>
              </p:cNvPr>
              <p:cNvGrpSpPr/>
              <p:nvPr/>
            </p:nvGrpSpPr>
            <p:grpSpPr>
              <a:xfrm>
                <a:off x="358201" y="1718904"/>
                <a:ext cx="1560799" cy="432000"/>
                <a:chOff x="1991832" y="105755"/>
                <a:chExt cx="1560799" cy="432000"/>
              </a:xfrm>
              <a:solidFill>
                <a:schemeClr val="bg1"/>
              </a:solidFill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D39EE38-D3C7-432D-A450-27FD29B4DC18}"/>
                    </a:ext>
                  </a:extLst>
                </p:cNvPr>
                <p:cNvSpPr txBox="1"/>
                <p:nvPr/>
              </p:nvSpPr>
              <p:spPr>
                <a:xfrm>
                  <a:off x="2496399" y="232500"/>
                  <a:ext cx="1056232" cy="22568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GB" sz="1400" b="1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EXCELLENCE</a:t>
                  </a:r>
                </a:p>
              </p:txBody>
            </p:sp>
            <p:pic>
              <p:nvPicPr>
                <p:cNvPr id="13" name="Graphic 12" descr="Wreath">
                  <a:extLst>
                    <a:ext uri="{FF2B5EF4-FFF2-40B4-BE49-F238E27FC236}">
                      <a16:creationId xmlns:a16="http://schemas.microsoft.com/office/drawing/2014/main" id="{93FB729E-047E-4DE9-9DC9-F11A0B0917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1832" y="105755"/>
                  <a:ext cx="432000" cy="432000"/>
                </a:xfrm>
                <a:prstGeom prst="rect">
                  <a:avLst/>
                </a:prstGeom>
              </p:spPr>
            </p:pic>
          </p:grpSp>
        </p:grpSp>
        <p:sp>
          <p:nvSpPr>
            <p:cNvPr id="8199" name="TextBox 17">
              <a:extLst>
                <a:ext uri="{FF2B5EF4-FFF2-40B4-BE49-F238E27FC236}">
                  <a16:creationId xmlns:a16="http://schemas.microsoft.com/office/drawing/2014/main" id="{E1530667-9E7D-4681-88DE-3D5B90720DC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55318" y="1779804"/>
              <a:ext cx="5692307" cy="88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Infl</a:t>
              </a:r>
              <a:r>
                <a:rPr lang="en-GB" altLang="en-US" sz="1600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uencing our partners and the public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Arial Nova" panose="020B0504020202020204" pitchFamily="34" charset="0"/>
                </a:rPr>
                <a:t>enhancing our visibility with government and policy makers 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–</a:t>
              </a:r>
              <a:r>
                <a:rPr lang="en-GB" altLang="en-US" sz="1600" dirty="0">
                  <a:latin typeface="Arial Nova" panose="020B0504020202020204" pitchFamily="34" charset="0"/>
                </a:rPr>
                <a:t> responding to consultations 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–</a:t>
              </a:r>
              <a:r>
                <a:rPr lang="en-GB" altLang="en-US" sz="1600" dirty="0">
                  <a:latin typeface="Arial Nova" panose="020B0504020202020204" pitchFamily="34" charset="0"/>
                </a:rPr>
                <a:t> undertaking fresh research 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–</a:t>
              </a:r>
              <a:r>
                <a:rPr lang="en-GB" altLang="en-US" sz="1600" dirty="0">
                  <a:latin typeface="Arial Nova" panose="020B0504020202020204" pitchFamily="34" charset="0"/>
                </a:rPr>
                <a:t> designing campaigns to engage partners and the public</a:t>
              </a:r>
            </a:p>
          </p:txBody>
        </p:sp>
        <p:sp>
          <p:nvSpPr>
            <p:cNvPr id="8200" name="TextBox 18">
              <a:extLst>
                <a:ext uri="{FF2B5EF4-FFF2-40B4-BE49-F238E27FC236}">
                  <a16:creationId xmlns:a16="http://schemas.microsoft.com/office/drawing/2014/main" id="{1426A63C-FF10-4B3F-AD20-08D2E2B29F6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90302" y="2831170"/>
              <a:ext cx="5692307" cy="88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Building knowledge, high standards and valuing the profession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Arial Nova" panose="020B0504020202020204" pitchFamily="34" charset="0"/>
                </a:rPr>
                <a:t>accrediting professional conservators 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–</a:t>
              </a:r>
              <a:r>
                <a:rPr lang="en-GB" altLang="en-US" sz="1600" dirty="0">
                  <a:latin typeface="Arial Nova" panose="020B0504020202020204" pitchFamily="34" charset="0"/>
                </a:rPr>
                <a:t> developing our standards 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–</a:t>
              </a:r>
              <a:r>
                <a:rPr lang="en-GB" altLang="en-US" sz="1600" dirty="0">
                  <a:latin typeface="Arial Nova" panose="020B0504020202020204" pitchFamily="34" charset="0"/>
                </a:rPr>
                <a:t> 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Arial Nova" panose="020B0504020202020204" pitchFamily="34" charset="0"/>
                </a:rPr>
                <a:t>managing a highly regarded internship programme 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–</a:t>
              </a:r>
              <a:r>
                <a:rPr lang="en-GB" altLang="en-US" sz="1600" dirty="0">
                  <a:latin typeface="Arial Nova" panose="020B0504020202020204" pitchFamily="34" charset="0"/>
                </a:rPr>
                <a:t> delivering professional development programmes 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– </a:t>
              </a:r>
              <a:r>
                <a:rPr lang="en-GB" altLang="en-US" sz="1600" dirty="0">
                  <a:latin typeface="Arial Nova" panose="020B0504020202020204" pitchFamily="34" charset="0"/>
                </a:rPr>
                <a:t>running regular events 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– </a:t>
              </a:r>
              <a:r>
                <a:rPr lang="en-GB" altLang="en-US" sz="1600" dirty="0">
                  <a:latin typeface="Arial Nova" panose="020B0504020202020204" pitchFamily="34" charset="0"/>
                </a:rPr>
                <a:t>sharing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 </a:t>
              </a:r>
              <a:r>
                <a:rPr lang="en-GB" altLang="en-US" sz="1600" dirty="0">
                  <a:latin typeface="Arial Nova" panose="020B0504020202020204" pitchFamily="34" charset="0"/>
                </a:rPr>
                <a:t>publications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 </a:t>
              </a:r>
              <a:endParaRPr lang="en-GB" altLang="en-US" sz="1600" dirty="0">
                <a:latin typeface="Arial Nova" panose="020B0504020202020204" pitchFamily="34" charset="0"/>
              </a:endParaRPr>
            </a:p>
          </p:txBody>
        </p:sp>
        <p:sp>
          <p:nvSpPr>
            <p:cNvPr id="8201" name="TextBox 19">
              <a:extLst>
                <a:ext uri="{FF2B5EF4-FFF2-40B4-BE49-F238E27FC236}">
                  <a16:creationId xmlns:a16="http://schemas.microsoft.com/office/drawing/2014/main" id="{DC8A4350-F07F-4466-AF9B-35DEF7F913F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990302" y="4035808"/>
              <a:ext cx="5692307" cy="88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Encouraging public awareness and participation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latin typeface="Arial Nova" panose="020B0504020202020204" pitchFamily="34" charset="0"/>
                </a:rPr>
                <a:t>tailoring membership offers 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– </a:t>
              </a:r>
              <a:r>
                <a:rPr lang="en-GB" altLang="en-US" sz="1600" dirty="0">
                  <a:latin typeface="Arial Nova" panose="020B0504020202020204" pitchFamily="34" charset="0"/>
                </a:rPr>
                <a:t>engaging with emerging professionals 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– </a:t>
              </a:r>
              <a:r>
                <a:rPr lang="en-GB" altLang="en-US" sz="1600" dirty="0">
                  <a:latin typeface="Arial Nova" panose="020B0504020202020204" pitchFamily="34" charset="0"/>
                </a:rPr>
                <a:t>collaborating with partners to diversify workforce </a:t>
              </a:r>
              <a:r>
                <a:rPr lang="en-GB" altLang="en-US" sz="1600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– </a:t>
              </a:r>
              <a:r>
                <a:rPr lang="en-GB" altLang="en-US" sz="1600" dirty="0">
                  <a:latin typeface="Arial Nova" panose="020B0504020202020204" pitchFamily="34" charset="0"/>
                </a:rPr>
                <a:t>promoting benefits of conservation to society and wellbeing </a:t>
              </a:r>
              <a:endParaRPr lang="en-GB" altLang="en-US" sz="1600" b="1" dirty="0">
                <a:solidFill>
                  <a:srgbClr val="C00000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8952D2-48E5-4B38-BCD4-2D0E3BE6B1D8}"/>
                </a:ext>
              </a:extLst>
            </p:cNvPr>
            <p:cNvSpPr txBox="1"/>
            <p:nvPr/>
          </p:nvSpPr>
          <p:spPr>
            <a:xfrm>
              <a:off x="1779308" y="1223984"/>
              <a:ext cx="2497651" cy="2959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Arial Nova" panose="020B0504020202020204" pitchFamily="34" charset="0"/>
                </a:rPr>
                <a:t>Our Strategy and Activities</a:t>
              </a:r>
            </a:p>
          </p:txBody>
        </p:sp>
      </p:grpSp>
      <p:sp>
        <p:nvSpPr>
          <p:cNvPr id="8196" name="Rectangle 10">
            <a:extLst>
              <a:ext uri="{FF2B5EF4-FFF2-40B4-BE49-F238E27FC236}">
                <a16:creationId xmlns:a16="http://schemas.microsoft.com/office/drawing/2014/main" id="{F91A8F15-1944-4486-91AD-6E7DC45A6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DB2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pic>
        <p:nvPicPr>
          <p:cNvPr id="8197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F33BB0-975A-46A8-97BF-C44A7820C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245225"/>
            <a:ext cx="17859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FF2DAEB-F630-4910-9B4D-08D2C4E8C611}"/>
              </a:ext>
            </a:extLst>
          </p:cNvPr>
          <p:cNvSpPr/>
          <p:nvPr/>
        </p:nvSpPr>
        <p:spPr>
          <a:xfrm>
            <a:off x="804863" y="895350"/>
            <a:ext cx="10677525" cy="5254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9219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62AACE-9250-4898-B1A7-015DD08A6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245225"/>
            <a:ext cx="17859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333C839-6771-41D8-B4C6-4182E1C551D3}"/>
              </a:ext>
            </a:extLst>
          </p:cNvPr>
          <p:cNvSpPr>
            <a:spLocks noChangeAspect="1"/>
          </p:cNvSpPr>
          <p:nvPr/>
        </p:nvSpPr>
        <p:spPr>
          <a:xfrm>
            <a:off x="804863" y="1598613"/>
            <a:ext cx="9947275" cy="4749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9221" name="Group 29">
            <a:extLst>
              <a:ext uri="{FF2B5EF4-FFF2-40B4-BE49-F238E27FC236}">
                <a16:creationId xmlns:a16="http://schemas.microsoft.com/office/drawing/2014/main" id="{90EB5F96-5CE6-4E15-BED2-32966575A7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9975" y="1497013"/>
            <a:ext cx="9540875" cy="4768290"/>
            <a:chOff x="-612387" y="430371"/>
            <a:chExt cx="8475320" cy="4235040"/>
          </a:xfrm>
        </p:grpSpPr>
        <p:sp>
          <p:nvSpPr>
            <p:cNvPr id="9224" name="TextBox 3">
              <a:extLst>
                <a:ext uri="{FF2B5EF4-FFF2-40B4-BE49-F238E27FC236}">
                  <a16:creationId xmlns:a16="http://schemas.microsoft.com/office/drawing/2014/main" id="{F0CDF412-187C-4DF0-B636-F12A8C6A4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72634" y="430371"/>
              <a:ext cx="7559675" cy="800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000" b="1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2,548</a:t>
              </a:r>
              <a:r>
                <a:rPr lang="en-GB" altLang="en-US" sz="18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16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members</a:t>
              </a:r>
              <a:r>
                <a:rPr lang="en-GB" altLang="en-US" sz="1800" b="1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   </a:t>
              </a:r>
              <a:r>
                <a:rPr lang="en-GB" altLang="en-US" sz="3600" b="1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772</a:t>
              </a:r>
              <a:r>
                <a:rPr lang="en-GB" altLang="en-US" sz="1800" b="1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16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Accredited Conservator-Restorers   </a:t>
              </a:r>
              <a:r>
                <a:rPr lang="en-GB" altLang="en-US" sz="3600" b="1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475</a:t>
              </a:r>
              <a:r>
                <a:rPr lang="en-GB" altLang="en-US" sz="1800" b="1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16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volunteers</a:t>
              </a:r>
              <a:endParaRPr lang="en-GB" altLang="en-US" sz="1800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5" name="TextBox 4">
              <a:extLst>
                <a:ext uri="{FF2B5EF4-FFF2-40B4-BE49-F238E27FC236}">
                  <a16:creationId xmlns:a16="http://schemas.microsoft.com/office/drawing/2014/main" id="{BECC7624-76A3-4D8A-9BB7-5D2105B01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007" y="4240111"/>
              <a:ext cx="3222508" cy="27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400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grpSp>
          <p:nvGrpSpPr>
            <p:cNvPr id="9226" name="Group 5">
              <a:extLst>
                <a:ext uri="{FF2B5EF4-FFF2-40B4-BE49-F238E27FC236}">
                  <a16:creationId xmlns:a16="http://schemas.microsoft.com/office/drawing/2014/main" id="{1422FB54-3782-4E0E-B12B-F73E67456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12387" y="1630728"/>
              <a:ext cx="3885529" cy="2150911"/>
              <a:chOff x="-385616" y="2734282"/>
              <a:chExt cx="3885529" cy="2150911"/>
            </a:xfrm>
          </p:grpSpPr>
          <p:pic>
            <p:nvPicPr>
              <p:cNvPr id="9241" name="Graphic 6" descr="Court">
                <a:extLst>
                  <a:ext uri="{FF2B5EF4-FFF2-40B4-BE49-F238E27FC236}">
                    <a16:creationId xmlns:a16="http://schemas.microsoft.com/office/drawing/2014/main" id="{D1B71332-A63C-4B63-84E9-66FCE54201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2932" y="2733805"/>
                <a:ext cx="468187" cy="468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2" name="Graphic 7" descr="Handshake">
                <a:extLst>
                  <a:ext uri="{FF2B5EF4-FFF2-40B4-BE49-F238E27FC236}">
                    <a16:creationId xmlns:a16="http://schemas.microsoft.com/office/drawing/2014/main" id="{0B330811-549F-4C7D-A71A-B243F46A0B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887" y="2829683"/>
                <a:ext cx="468187" cy="468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3" name="Graphic 8" descr="Open hand with plant">
                <a:extLst>
                  <a:ext uri="{FF2B5EF4-FFF2-40B4-BE49-F238E27FC236}">
                    <a16:creationId xmlns:a16="http://schemas.microsoft.com/office/drawing/2014/main" id="{2DED67DA-664E-49AA-8F15-1D8CB08352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4396" y="2808534"/>
                <a:ext cx="468187" cy="468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4" name="TextBox 9">
                <a:extLst>
                  <a:ext uri="{FF2B5EF4-FFF2-40B4-BE49-F238E27FC236}">
                    <a16:creationId xmlns:a16="http://schemas.microsoft.com/office/drawing/2014/main" id="{FB042417-8B9A-43A9-9F4F-E1078B2EF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85616" y="3455528"/>
                <a:ext cx="1112704" cy="1038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Public sector, e.g. in museums, archives and libraries</a:t>
                </a:r>
              </a:p>
            </p:txBody>
          </p:sp>
          <p:sp>
            <p:nvSpPr>
              <p:cNvPr id="9245" name="TextBox 10">
                <a:extLst>
                  <a:ext uri="{FF2B5EF4-FFF2-40B4-BE49-F238E27FC236}">
                    <a16:creationId xmlns:a16="http://schemas.microsoft.com/office/drawing/2014/main" id="{D44F99DD-3233-4878-8B5A-B98F28A6AC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956" y="3463527"/>
                <a:ext cx="1327544" cy="142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Private sector, with 1/3 self employed and over 50 % in microbusinesses (&lt;10 employees)</a:t>
                </a:r>
              </a:p>
            </p:txBody>
          </p:sp>
          <p:sp>
            <p:nvSpPr>
              <p:cNvPr id="9246" name="TextBox 11">
                <a:extLst>
                  <a:ext uri="{FF2B5EF4-FFF2-40B4-BE49-F238E27FC236}">
                    <a16:creationId xmlns:a16="http://schemas.microsoft.com/office/drawing/2014/main" id="{E5EACD9E-764A-4632-AAF1-45B68DC690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2369" y="3476920"/>
                <a:ext cx="1327544" cy="1230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4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Third and academic sector, e.g. trusts and university departments </a:t>
                </a:r>
              </a:p>
            </p:txBody>
          </p:sp>
        </p:grpSp>
        <p:sp>
          <p:nvSpPr>
            <p:cNvPr id="9227" name="TextBox 12">
              <a:extLst>
                <a:ext uri="{FF2B5EF4-FFF2-40B4-BE49-F238E27FC236}">
                  <a16:creationId xmlns:a16="http://schemas.microsoft.com/office/drawing/2014/main" id="{5450012A-B905-43CD-8760-F7CF776CA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348" y="1391785"/>
              <a:ext cx="2658794" cy="27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Working across:</a:t>
              </a:r>
            </a:p>
          </p:txBody>
        </p:sp>
        <p:sp>
          <p:nvSpPr>
            <p:cNvPr id="9229" name="TextBox 14">
              <a:extLst>
                <a:ext uri="{FF2B5EF4-FFF2-40B4-BE49-F238E27FC236}">
                  <a16:creationId xmlns:a16="http://schemas.microsoft.com/office/drawing/2014/main" id="{CC0FC284-5BA3-414A-BED9-C7EE3B4E7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8892" y="1799207"/>
              <a:ext cx="1564041" cy="185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3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Modern materials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3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Documentation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3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Contemporary art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3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Emerging professionals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3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Dynamic objects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3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Higher education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3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Northern Ireland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3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Environmental sustainability</a:t>
              </a:r>
              <a:endParaRPr lang="en-GB" altLang="en-US" sz="1300" dirty="0"/>
            </a:p>
          </p:txBody>
        </p:sp>
        <p:sp>
          <p:nvSpPr>
            <p:cNvPr id="9230" name="TextBox 15">
              <a:extLst>
                <a:ext uri="{FF2B5EF4-FFF2-40B4-BE49-F238E27FC236}">
                  <a16:creationId xmlns:a16="http://schemas.microsoft.com/office/drawing/2014/main" id="{2C3A930D-9178-4663-BD94-FDBA42715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0092" y="1555411"/>
              <a:ext cx="21518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16 </a:t>
              </a:r>
              <a:r>
                <a:rPr lang="en-GB" altLang="en-US" sz="14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Special Interest Groups</a:t>
              </a:r>
            </a:p>
          </p:txBody>
        </p:sp>
        <p:pic>
          <p:nvPicPr>
            <p:cNvPr id="9232" name="Graphic 17" descr="Earth globe Americas">
              <a:extLst>
                <a:ext uri="{FF2B5EF4-FFF2-40B4-BE49-F238E27FC236}">
                  <a16:creationId xmlns:a16="http://schemas.microsoft.com/office/drawing/2014/main" id="{3A33201D-2D08-40F6-AA69-0800C2E2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598" y="3940783"/>
              <a:ext cx="720613" cy="72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4E8BDD-4312-460D-874D-4B22E31D3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41822" y="1764198"/>
              <a:ext cx="0" cy="2030350"/>
            </a:xfrm>
            <a:prstGeom prst="line">
              <a:avLst/>
            </a:prstGeom>
            <a:ln w="381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34" name="Graphic 19">
              <a:extLst>
                <a:ext uri="{FF2B5EF4-FFF2-40B4-BE49-F238E27FC236}">
                  <a16:creationId xmlns:a16="http://schemas.microsoft.com/office/drawing/2014/main" id="{180AC749-A3D9-4D99-AFEC-0F717C3D5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4" y="3939555"/>
              <a:ext cx="439983" cy="72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TextBox 20">
              <a:extLst>
                <a:ext uri="{FF2B5EF4-FFF2-40B4-BE49-F238E27FC236}">
                  <a16:creationId xmlns:a16="http://schemas.microsoft.com/office/drawing/2014/main" id="{9FBAB42F-5DAA-49F0-958E-3EEFFF4AD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12387" y="4170561"/>
              <a:ext cx="7571026" cy="27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sz="140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Working across the UK               with the majority in London and the South                and </a:t>
              </a:r>
              <a:r>
                <a:rPr lang="en-GB" altLang="en-US" sz="14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17.5% </a:t>
              </a:r>
              <a:r>
                <a:rPr lang="en-GB" altLang="en-US" sz="140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abroad</a:t>
              </a:r>
            </a:p>
          </p:txBody>
        </p:sp>
        <p:pic>
          <p:nvPicPr>
            <p:cNvPr id="9236" name="Picture 10" descr="Image result for london icon">
              <a:extLst>
                <a:ext uri="{FF2B5EF4-FFF2-40B4-BE49-F238E27FC236}">
                  <a16:creationId xmlns:a16="http://schemas.microsoft.com/office/drawing/2014/main" id="{3A604A31-5EB8-445B-BCFE-E9D982182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040" y="3945411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7" name="TextBox 22">
              <a:extLst>
                <a:ext uri="{FF2B5EF4-FFF2-40B4-BE49-F238E27FC236}">
                  <a16:creationId xmlns:a16="http://schemas.microsoft.com/office/drawing/2014/main" id="{71DB1FDC-489C-4A56-9E13-5E7627249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2509" y="1555411"/>
              <a:ext cx="1227246" cy="3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8 </a:t>
              </a:r>
              <a:r>
                <a:rPr lang="en-GB" altLang="en-US" sz="14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rPr>
                <a:t>Networks</a:t>
              </a:r>
            </a:p>
          </p:txBody>
        </p:sp>
        <p:grpSp>
          <p:nvGrpSpPr>
            <p:cNvPr id="9238" name="Group 23">
              <a:extLst>
                <a:ext uri="{FF2B5EF4-FFF2-40B4-BE49-F238E27FC236}">
                  <a16:creationId xmlns:a16="http://schemas.microsoft.com/office/drawing/2014/main" id="{9C473547-B8A8-47A8-AF6F-9627A6E00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9954" y="1799207"/>
              <a:ext cx="2872549" cy="2036510"/>
              <a:chOff x="3529954" y="1799207"/>
              <a:chExt cx="2872549" cy="2036510"/>
            </a:xfrm>
          </p:grpSpPr>
          <p:sp>
            <p:nvSpPr>
              <p:cNvPr id="9239" name="TextBox 24">
                <a:extLst>
                  <a:ext uri="{FF2B5EF4-FFF2-40B4-BE49-F238E27FC236}">
                    <a16:creationId xmlns:a16="http://schemas.microsoft.com/office/drawing/2014/main" id="{46F15E57-3984-4A2C-BF9E-10F9C58E0D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9954" y="1799207"/>
                <a:ext cx="1494342" cy="1681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Archaeology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Care of collections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Furniture &amp; wood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Heritage science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Photographic materials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Gilding &amp; decorative surfaces</a:t>
                </a:r>
              </a:p>
              <a:p>
                <a:pPr algn="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Ceramics &amp; glass</a:t>
                </a:r>
              </a:p>
            </p:txBody>
          </p:sp>
          <p:sp>
            <p:nvSpPr>
              <p:cNvPr id="9240" name="TextBox 25">
                <a:extLst>
                  <a:ext uri="{FF2B5EF4-FFF2-40B4-BE49-F238E27FC236}">
                    <a16:creationId xmlns:a16="http://schemas.microsoft.com/office/drawing/2014/main" id="{50A1E116-EE0A-44F3-9D4E-B5CC28185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94946" y="1799207"/>
                <a:ext cx="1307557" cy="2036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Ethnography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Textiles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Metals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Book &amp; paper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Historic interiors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Paintings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Scotland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Stained glass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1300" dirty="0">
                    <a:solidFill>
                      <a:schemeClr val="bg1"/>
                    </a:solidFill>
                    <a:latin typeface="Arial Nova" panose="020B0504020202020204" pitchFamily="34" charset="0"/>
                    <a:cs typeface="Arial" panose="020B0604020202020204" pitchFamily="34" charset="0"/>
                  </a:rPr>
                  <a:t>Stone &amp; wallpaintings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 sz="1300" dirty="0">
                  <a:solidFill>
                    <a:schemeClr val="bg1"/>
                  </a:solidFill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222" name="Rectangle 10">
            <a:extLst>
              <a:ext uri="{FF2B5EF4-FFF2-40B4-BE49-F238E27FC236}">
                <a16:creationId xmlns:a16="http://schemas.microsoft.com/office/drawing/2014/main" id="{C678477B-ED38-4EF8-A92A-814A7E330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DB2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8C805E-9759-4B4B-A16F-C64AACB4253A}"/>
              </a:ext>
            </a:extLst>
          </p:cNvPr>
          <p:cNvSpPr txBox="1"/>
          <p:nvPr/>
        </p:nvSpPr>
        <p:spPr>
          <a:xfrm>
            <a:off x="985838" y="962025"/>
            <a:ext cx="1679575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Arial Nova" panose="020B0504020202020204" pitchFamily="34" charset="0"/>
              </a:rPr>
              <a:t>Our Members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276228B-6B83-4292-94CD-DB9314E2D373}"/>
              </a:ext>
            </a:extLst>
          </p:cNvPr>
          <p:cNvSpPr/>
          <p:nvPr/>
        </p:nvSpPr>
        <p:spPr>
          <a:xfrm>
            <a:off x="804863" y="895350"/>
            <a:ext cx="10677525" cy="5254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243" name="Rectangle 10">
            <a:extLst>
              <a:ext uri="{FF2B5EF4-FFF2-40B4-BE49-F238E27FC236}">
                <a16:creationId xmlns:a16="http://schemas.microsoft.com/office/drawing/2014/main" id="{EDBC253E-B98C-4823-B1F5-95F2A49B9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DB2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grpSp>
        <p:nvGrpSpPr>
          <p:cNvPr id="10244" name="Group 6">
            <a:extLst>
              <a:ext uri="{FF2B5EF4-FFF2-40B4-BE49-F238E27FC236}">
                <a16:creationId xmlns:a16="http://schemas.microsoft.com/office/drawing/2014/main" id="{14DAAA44-2F2F-490B-9DEA-03944B131DC8}"/>
              </a:ext>
            </a:extLst>
          </p:cNvPr>
          <p:cNvGrpSpPr>
            <a:grpSpLocks/>
          </p:cNvGrpSpPr>
          <p:nvPr/>
        </p:nvGrpSpPr>
        <p:grpSpPr bwMode="auto">
          <a:xfrm>
            <a:off x="985838" y="1865313"/>
            <a:ext cx="2525712" cy="2625725"/>
            <a:chOff x="89224" y="664530"/>
            <a:chExt cx="1804838" cy="2624559"/>
          </a:xfrm>
        </p:grpSpPr>
        <p:sp>
          <p:nvSpPr>
            <p:cNvPr id="10256" name="TextBox 7">
              <a:extLst>
                <a:ext uri="{FF2B5EF4-FFF2-40B4-BE49-F238E27FC236}">
                  <a16:creationId xmlns:a16="http://schemas.microsoft.com/office/drawing/2014/main" id="{C89AAE08-E8E5-4A44-A1F6-D2E437D3A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24" y="664530"/>
              <a:ext cx="13802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Accredited</a:t>
              </a:r>
            </a:p>
          </p:txBody>
        </p:sp>
        <p:sp>
          <p:nvSpPr>
            <p:cNvPr id="10257" name="TextBox 8">
              <a:extLst>
                <a:ext uri="{FF2B5EF4-FFF2-40B4-BE49-F238E27FC236}">
                  <a16:creationId xmlns:a16="http://schemas.microsoft.com/office/drawing/2014/main" id="{5082A9F0-0341-4F2F-934E-F9FBE5412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24" y="980765"/>
              <a:ext cx="1804838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GB" altLang="en-US" sz="1800" dirty="0">
                  <a:latin typeface="Arial Nova" panose="020B0504020202020204" pitchFamily="34" charset="0"/>
                </a:rPr>
                <a:t>Assessed and reviewed by peers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GB" altLang="en-US" sz="1800" dirty="0">
                  <a:latin typeface="Arial Nova" panose="020B0504020202020204" pitchFamily="34" charset="0"/>
                </a:rPr>
                <a:t>Subject to CPD recall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GB" altLang="en-US" sz="1800" dirty="0">
                  <a:latin typeface="Arial Nova" panose="020B0504020202020204" pitchFamily="34" charset="0"/>
                </a:rPr>
                <a:t>ACR post-nominal</a:t>
              </a:r>
            </a:p>
          </p:txBody>
        </p:sp>
      </p:grpSp>
      <p:grpSp>
        <p:nvGrpSpPr>
          <p:cNvPr id="10245" name="Group 9">
            <a:extLst>
              <a:ext uri="{FF2B5EF4-FFF2-40B4-BE49-F238E27FC236}">
                <a16:creationId xmlns:a16="http://schemas.microsoft.com/office/drawing/2014/main" id="{2B4D70A7-560F-4B9C-B3CF-24CD34E1F0A3}"/>
              </a:ext>
            </a:extLst>
          </p:cNvPr>
          <p:cNvGrpSpPr>
            <a:grpSpLocks/>
          </p:cNvGrpSpPr>
          <p:nvPr/>
        </p:nvGrpSpPr>
        <p:grpSpPr bwMode="auto">
          <a:xfrm>
            <a:off x="3511550" y="1854200"/>
            <a:ext cx="2370138" cy="2112963"/>
            <a:chOff x="1983286" y="664530"/>
            <a:chExt cx="1833729" cy="2114493"/>
          </a:xfrm>
        </p:grpSpPr>
        <p:sp>
          <p:nvSpPr>
            <p:cNvPr id="10254" name="TextBox 10">
              <a:extLst>
                <a:ext uri="{FF2B5EF4-FFF2-40B4-BE49-F238E27FC236}">
                  <a16:creationId xmlns:a16="http://schemas.microsoft.com/office/drawing/2014/main" id="{7E934140-3F8C-498E-9F1D-D053AFFB2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287" y="664530"/>
              <a:ext cx="12474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Associate</a:t>
              </a:r>
            </a:p>
          </p:txBody>
        </p:sp>
        <p:sp>
          <p:nvSpPr>
            <p:cNvPr id="10255" name="TextBox 11">
              <a:extLst>
                <a:ext uri="{FF2B5EF4-FFF2-40B4-BE49-F238E27FC236}">
                  <a16:creationId xmlns:a16="http://schemas.microsoft.com/office/drawing/2014/main" id="{98620127-2DEF-4E7A-9502-FB7FF580A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286" y="1024697"/>
              <a:ext cx="1833729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GB" altLang="en-US" sz="1800" dirty="0">
                  <a:latin typeface="Arial Nova" panose="020B0504020202020204" pitchFamily="34" charset="0"/>
                </a:rPr>
                <a:t>Professional conservators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GB" altLang="en-US" sz="1800" dirty="0">
                  <a:latin typeface="Arial Nova" panose="020B0504020202020204" pitchFamily="34" charset="0"/>
                </a:rPr>
                <a:t>May be working towards Accreditation</a:t>
              </a:r>
            </a:p>
          </p:txBody>
        </p:sp>
      </p:grpSp>
      <p:grpSp>
        <p:nvGrpSpPr>
          <p:cNvPr id="10246" name="Group 12">
            <a:extLst>
              <a:ext uri="{FF2B5EF4-FFF2-40B4-BE49-F238E27FC236}">
                <a16:creationId xmlns:a16="http://schemas.microsoft.com/office/drawing/2014/main" id="{CE3F10F4-A83B-42C7-A840-C9B96D68F75F}"/>
              </a:ext>
            </a:extLst>
          </p:cNvPr>
          <p:cNvGrpSpPr>
            <a:grpSpLocks/>
          </p:cNvGrpSpPr>
          <p:nvPr/>
        </p:nvGrpSpPr>
        <p:grpSpPr bwMode="auto">
          <a:xfrm>
            <a:off x="5881688" y="1865313"/>
            <a:ext cx="2182812" cy="2117725"/>
            <a:chOff x="3906241" y="664530"/>
            <a:chExt cx="1641256" cy="2117745"/>
          </a:xfrm>
        </p:grpSpPr>
        <p:sp>
          <p:nvSpPr>
            <p:cNvPr id="10252" name="TextBox 13">
              <a:extLst>
                <a:ext uri="{FF2B5EF4-FFF2-40B4-BE49-F238E27FC236}">
                  <a16:creationId xmlns:a16="http://schemas.microsoft.com/office/drawing/2014/main" id="{D4DE493C-880F-464E-98C1-BCD231514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6241" y="664530"/>
              <a:ext cx="10400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Student</a:t>
              </a:r>
            </a:p>
          </p:txBody>
        </p:sp>
        <p:sp>
          <p:nvSpPr>
            <p:cNvPr id="10253" name="TextBox 14">
              <a:extLst>
                <a:ext uri="{FF2B5EF4-FFF2-40B4-BE49-F238E27FC236}">
                  <a16:creationId xmlns:a16="http://schemas.microsoft.com/office/drawing/2014/main" id="{D38E336C-605C-474E-8EB1-12CBEA51F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6241" y="1027949"/>
              <a:ext cx="1641256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GB" altLang="en-US" sz="1800" dirty="0">
                  <a:latin typeface="Arial Nova" panose="020B0504020202020204" pitchFamily="34" charset="0"/>
                </a:rPr>
                <a:t>Enrolled on a course or undertaking entry-level internship</a:t>
              </a:r>
            </a:p>
          </p:txBody>
        </p:sp>
      </p:grpSp>
      <p:grpSp>
        <p:nvGrpSpPr>
          <p:cNvPr id="10247" name="Group 15">
            <a:extLst>
              <a:ext uri="{FF2B5EF4-FFF2-40B4-BE49-F238E27FC236}">
                <a16:creationId xmlns:a16="http://schemas.microsoft.com/office/drawing/2014/main" id="{80CFAB55-C532-4F7A-A1A7-DA8A90482257}"/>
              </a:ext>
            </a:extLst>
          </p:cNvPr>
          <p:cNvGrpSpPr>
            <a:grpSpLocks/>
          </p:cNvGrpSpPr>
          <p:nvPr/>
        </p:nvGrpSpPr>
        <p:grpSpPr bwMode="auto">
          <a:xfrm>
            <a:off x="8064500" y="1865313"/>
            <a:ext cx="2559050" cy="2671762"/>
            <a:chOff x="5829195" y="664530"/>
            <a:chExt cx="1641256" cy="2671743"/>
          </a:xfrm>
        </p:grpSpPr>
        <p:sp>
          <p:nvSpPr>
            <p:cNvPr id="10250" name="TextBox 16">
              <a:extLst>
                <a:ext uri="{FF2B5EF4-FFF2-40B4-BE49-F238E27FC236}">
                  <a16:creationId xmlns:a16="http://schemas.microsoft.com/office/drawing/2014/main" id="{FF611865-19FA-4A78-A61F-52106A4AB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9195" y="664530"/>
              <a:ext cx="1298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C00000"/>
                  </a:solidFill>
                  <a:latin typeface="Arial Nova" panose="020B0504020202020204" pitchFamily="34" charset="0"/>
                </a:rPr>
                <a:t>Supporter</a:t>
              </a:r>
            </a:p>
          </p:txBody>
        </p:sp>
        <p:sp>
          <p:nvSpPr>
            <p:cNvPr id="10251" name="TextBox 17">
              <a:extLst>
                <a:ext uri="{FF2B5EF4-FFF2-40B4-BE49-F238E27FC236}">
                  <a16:creationId xmlns:a16="http://schemas.microsoft.com/office/drawing/2014/main" id="{563666AB-7CC4-469E-82BE-FD82B42CA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9195" y="1027949"/>
              <a:ext cx="1641256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GB" altLang="en-US" sz="1800" dirty="0">
                  <a:latin typeface="Arial Nova" panose="020B0504020202020204" pitchFamily="34" charset="0"/>
                </a:rPr>
                <a:t>Passionate about conservation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GB" altLang="en-US" sz="1800" dirty="0">
                  <a:latin typeface="Arial Nova" panose="020B0504020202020204" pitchFamily="34" charset="0"/>
                </a:rPr>
                <a:t>Keen to engage with the sector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34CA2B5-628C-4B7C-9A07-09A167C7A5ED}"/>
              </a:ext>
            </a:extLst>
          </p:cNvPr>
          <p:cNvSpPr txBox="1"/>
          <p:nvPr/>
        </p:nvSpPr>
        <p:spPr>
          <a:xfrm>
            <a:off x="985838" y="962025"/>
            <a:ext cx="3267075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Arial Nova" panose="020B0504020202020204" pitchFamily="34" charset="0"/>
              </a:rPr>
              <a:t>Our Membership Categories</a:t>
            </a:r>
          </a:p>
        </p:txBody>
      </p:sp>
      <p:pic>
        <p:nvPicPr>
          <p:cNvPr id="10249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633190-492E-4796-9356-D0A7C777E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245225"/>
            <a:ext cx="17859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B67D27F-6D36-426B-A3AF-DDE9B3FED6EA}"/>
              </a:ext>
            </a:extLst>
          </p:cNvPr>
          <p:cNvSpPr/>
          <p:nvPr/>
        </p:nvSpPr>
        <p:spPr>
          <a:xfrm>
            <a:off x="804863" y="895350"/>
            <a:ext cx="10677525" cy="5254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6563CCF4-D3F6-4006-8753-A24D50F0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922463"/>
            <a:ext cx="2649860" cy="37617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3D2D979B-462A-44F3-886B-F8D5259E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12" y="1922463"/>
            <a:ext cx="2814638" cy="37617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Box 6">
            <a:extLst>
              <a:ext uri="{FF2B5EF4-FFF2-40B4-BE49-F238E27FC236}">
                <a16:creationId xmlns:a16="http://schemas.microsoft.com/office/drawing/2014/main" id="{FBB7D11B-9A8D-4F0E-A5E6-C27C00DF6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203" y="1922463"/>
            <a:ext cx="22542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C00000"/>
                </a:solidFill>
                <a:latin typeface="Arial Nova" panose="020B0504020202020204" pitchFamily="34" charset="0"/>
              </a:rPr>
              <a:t>Icon News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Arial Nova" panose="020B05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 Nova" panose="020B0504020202020204" pitchFamily="34" charset="0"/>
              </a:rPr>
              <a:t>Bi-monthly magazine featuring the latest conservation case studies, interviews, reviews, analysis and updates from staff. </a:t>
            </a:r>
          </a:p>
        </p:txBody>
      </p:sp>
      <p:sp>
        <p:nvSpPr>
          <p:cNvPr id="12294" name="TextBox 7">
            <a:extLst>
              <a:ext uri="{FF2B5EF4-FFF2-40B4-BE49-F238E27FC236}">
                <a16:creationId xmlns:a16="http://schemas.microsoft.com/office/drawing/2014/main" id="{553632C8-3DFC-42F5-A1DA-A7F3EA3C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069" y="1922463"/>
            <a:ext cx="281463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C00000"/>
                </a:solidFill>
                <a:latin typeface="Arial Nova" panose="020B0504020202020204" pitchFamily="34" charset="0"/>
              </a:rPr>
              <a:t>Journal of the Institute of Conservation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Arial Nova" panose="020B05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Arial Nova" panose="020B0504020202020204" pitchFamily="34" charset="0"/>
              </a:rPr>
              <a:t>Fully peer-reviewed publication presenting innovative research and practice-related articles on conservation. Published by Taylor &amp; Francis</a:t>
            </a:r>
            <a:r>
              <a:rPr lang="en-GB" altLang="en-US" sz="1400" dirty="0">
                <a:latin typeface="Arial Nova" panose="020B0504020202020204" pitchFamily="34" charset="0"/>
              </a:rPr>
              <a:t> </a:t>
            </a:r>
            <a:r>
              <a:rPr lang="en-GB" altLang="en-US" sz="1800" dirty="0">
                <a:latin typeface="Arial Nova" panose="020B0504020202020204" pitchFamily="34" charset="0"/>
              </a:rPr>
              <a:t>three times a year. </a:t>
            </a:r>
          </a:p>
        </p:txBody>
      </p:sp>
      <p:sp>
        <p:nvSpPr>
          <p:cNvPr id="12295" name="Rectangle 10">
            <a:extLst>
              <a:ext uri="{FF2B5EF4-FFF2-40B4-BE49-F238E27FC236}">
                <a16:creationId xmlns:a16="http://schemas.microsoft.com/office/drawing/2014/main" id="{5279BAAB-7C24-4A47-B364-9BEEBAE39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DB2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777238-8650-4B33-9955-A7297A49C57B}"/>
              </a:ext>
            </a:extLst>
          </p:cNvPr>
          <p:cNvSpPr txBox="1"/>
          <p:nvPr/>
        </p:nvSpPr>
        <p:spPr>
          <a:xfrm>
            <a:off x="985838" y="962025"/>
            <a:ext cx="1990725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Arial Nova" panose="020B0504020202020204" pitchFamily="34" charset="0"/>
              </a:rPr>
              <a:t>Our Publications</a:t>
            </a:r>
          </a:p>
        </p:txBody>
      </p:sp>
      <p:pic>
        <p:nvPicPr>
          <p:cNvPr id="12297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8BBDC3-EB51-423D-A23D-66DBCA3B2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245225"/>
            <a:ext cx="17859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A020ED2-F045-463D-BA87-571E1D12D81A}"/>
              </a:ext>
            </a:extLst>
          </p:cNvPr>
          <p:cNvSpPr/>
          <p:nvPr/>
        </p:nvSpPr>
        <p:spPr>
          <a:xfrm>
            <a:off x="804863" y="895350"/>
            <a:ext cx="10677525" cy="5254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3315" name="Picture 8">
            <a:extLst>
              <a:ext uri="{FF2B5EF4-FFF2-40B4-BE49-F238E27FC236}">
                <a16:creationId xmlns:a16="http://schemas.microsoft.com/office/drawing/2014/main" id="{9D290173-42DC-4399-8340-20D032695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5374" r="46689" b="13042"/>
          <a:stretch>
            <a:fillRect/>
          </a:stretch>
        </p:blipFill>
        <p:spPr bwMode="auto">
          <a:xfrm>
            <a:off x="1944494" y="2049463"/>
            <a:ext cx="1963738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10">
            <a:extLst>
              <a:ext uri="{FF2B5EF4-FFF2-40B4-BE49-F238E27FC236}">
                <a16:creationId xmlns:a16="http://schemas.microsoft.com/office/drawing/2014/main" id="{37F9B3A8-7198-4D82-8671-D2DBC5151D27}"/>
              </a:ext>
            </a:extLst>
          </p:cNvPr>
          <p:cNvGrpSpPr>
            <a:grpSpLocks/>
          </p:cNvGrpSpPr>
          <p:nvPr/>
        </p:nvGrpSpPr>
        <p:grpSpPr bwMode="auto">
          <a:xfrm>
            <a:off x="4408294" y="1720850"/>
            <a:ext cx="5372100" cy="5068888"/>
            <a:chOff x="0" y="-354443"/>
            <a:chExt cx="1797579" cy="5482917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DBE5D0BB-EAFF-493B-8B18-1C983131E2D6}"/>
                </a:ext>
              </a:extLst>
            </p:cNvPr>
            <p:cNvSpPr/>
            <p:nvPr/>
          </p:nvSpPr>
          <p:spPr>
            <a:xfrm>
              <a:off x="0" y="-706"/>
              <a:ext cx="1144204" cy="94787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latin typeface="Arial Nova" panose="020B0504020202020204" pitchFamily="34" charset="0"/>
                  <a:ea typeface="Yu Mincho" panose="02020400000000000000" pitchFamily="18" charset="-128"/>
                </a:rPr>
                <a:t> </a:t>
              </a:r>
            </a:p>
            <a:p>
              <a:pPr algn="ctr">
                <a:defRPr/>
              </a:pPr>
              <a:r>
                <a:rPr lang="en-GB" dirty="0">
                  <a:latin typeface="Arial Nova" panose="020B0504020202020204" pitchFamily="34" charset="0"/>
                  <a:ea typeface="Yu Mincho" panose="02020400000000000000" pitchFamily="18" charset="-128"/>
                </a:rPr>
                <a:t>Advancing knowledge and understanding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GB" dirty="0">
                  <a:latin typeface="Arial Nova" panose="020B0504020202020204" pitchFamily="34" charset="0"/>
                  <a:ea typeface="Yu Mincho" panose="02020400000000000000" pitchFamily="18" charset="-128"/>
                </a:rPr>
                <a:t> </a:t>
              </a:r>
            </a:p>
          </p:txBody>
        </p:sp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CA511C38-5644-4A3A-A662-514B59B41AC2}"/>
                </a:ext>
              </a:extLst>
            </p:cNvPr>
            <p:cNvSpPr/>
            <p:nvPr/>
          </p:nvSpPr>
          <p:spPr>
            <a:xfrm>
              <a:off x="0" y="3596760"/>
              <a:ext cx="1144204" cy="94615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endParaRPr lang="en-GB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GB" dirty="0"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Influencing actions and implementation of policy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GB" dirty="0">
                  <a:latin typeface="Arial Nova" panose="020B0504020202020204" pitchFamily="34" charset="0"/>
                  <a:ea typeface="Yu Mincho" panose="02020400000000000000" pitchFamily="18" charset="-128"/>
                </a:rPr>
                <a:t> </a:t>
              </a:r>
            </a:p>
          </p:txBody>
        </p:sp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B8EE405B-146F-484D-8BD6-A3B0A54BC06B}"/>
                </a:ext>
              </a:extLst>
            </p:cNvPr>
            <p:cNvSpPr/>
            <p:nvPr/>
          </p:nvSpPr>
          <p:spPr>
            <a:xfrm>
              <a:off x="0" y="2417066"/>
              <a:ext cx="1144204" cy="94787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endParaRPr lang="en-GB" dirty="0"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en-GB" dirty="0">
                  <a:latin typeface="Arial Nova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Affecting language, rhetoric and endorsements</a:t>
              </a:r>
            </a:p>
            <a:p>
              <a:pPr algn="ctr">
                <a:spcAft>
                  <a:spcPts val="0"/>
                </a:spcAft>
                <a:defRPr/>
              </a:pPr>
              <a:r>
                <a:rPr lang="en-GB" dirty="0">
                  <a:latin typeface="Arial Nova" panose="020B0504020202020204" pitchFamily="34" charset="0"/>
                  <a:ea typeface="Yu Mincho" panose="02020400000000000000" pitchFamily="18" charset="-128"/>
                </a:rPr>
                <a:t> 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42BCAB80-6516-40DB-836A-F598228116FC}"/>
                </a:ext>
              </a:extLst>
            </p:cNvPr>
            <p:cNvSpPr/>
            <p:nvPr/>
          </p:nvSpPr>
          <p:spPr>
            <a:xfrm>
              <a:off x="0" y="1239089"/>
              <a:ext cx="1144204" cy="94787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0"/>
                </a:spcAft>
                <a:defRPr/>
              </a:pPr>
              <a:r>
                <a:rPr lang="en-GB" dirty="0">
                  <a:latin typeface="Arial Nova" panose="020B0504020202020204" pitchFamily="34" charset="0"/>
                  <a:ea typeface="Yu Mincho" panose="02020400000000000000" pitchFamily="18" charset="-128"/>
                </a:rPr>
                <a:t>Framing policy debates and getting issues on the agenda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CC9DB633-37A8-4327-841F-7B4177C5FE31}"/>
                </a:ext>
              </a:extLst>
            </p:cNvPr>
            <p:cNvSpPr/>
            <p:nvPr/>
          </p:nvSpPr>
          <p:spPr>
            <a:xfrm rot="5400000">
              <a:off x="541193" y="236192"/>
              <a:ext cx="1847022" cy="665751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Arial" panose="020B0604020202020204" pitchFamily="34" charset="0"/>
                  <a:ea typeface="Yu Mincho" panose="02020400000000000000" pitchFamily="18" charset="-128"/>
                </a:rPr>
                <a:t> </a:t>
              </a: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  <a:p>
              <a:pPr algn="ctr"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Arial" panose="020B0604020202020204" pitchFamily="34" charset="0"/>
                  <a:ea typeface="Yu Mincho" panose="02020400000000000000" pitchFamily="18" charset="-128"/>
                </a:rPr>
                <a:t>Awareness</a:t>
              </a: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  <a:p>
              <a:pPr algn="ctr">
                <a:defRPr/>
              </a:pP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</a:rPr>
                <a:t> </a:t>
              </a: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</p:txBody>
        </p:sp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D1FD6E1E-18AF-42D5-9873-8012C37B8086}"/>
                </a:ext>
              </a:extLst>
            </p:cNvPr>
            <p:cNvSpPr/>
            <p:nvPr/>
          </p:nvSpPr>
          <p:spPr>
            <a:xfrm rot="5400000">
              <a:off x="523991" y="1483633"/>
              <a:ext cx="1875437" cy="636167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Arial" panose="020B0604020202020204" pitchFamily="34" charset="0"/>
                  <a:ea typeface="Yu Mincho" panose="02020400000000000000" pitchFamily="18" charset="-128"/>
                </a:rPr>
                <a:t> </a:t>
              </a: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  <a:p>
              <a:pPr algn="ctr"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Arial" panose="020B0604020202020204" pitchFamily="34" charset="0"/>
                  <a:ea typeface="Yu Mincho" panose="02020400000000000000" pitchFamily="18" charset="-128"/>
                </a:rPr>
                <a:t>Attitude</a:t>
              </a: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  <a:p>
              <a:pPr algn="ctr">
                <a:defRPr/>
              </a:pP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</a:rPr>
                <a:t> </a:t>
              </a: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</p:txBody>
        </p:sp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9AAFFBCB-8DDE-4759-B058-2249B5AA2C00}"/>
                </a:ext>
              </a:extLst>
            </p:cNvPr>
            <p:cNvSpPr/>
            <p:nvPr/>
          </p:nvSpPr>
          <p:spPr>
            <a:xfrm rot="5400000">
              <a:off x="533802" y="2677629"/>
              <a:ext cx="1847022" cy="636167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Arial" panose="020B0604020202020204" pitchFamily="34" charset="0"/>
                  <a:ea typeface="Yu Mincho" panose="02020400000000000000" pitchFamily="18" charset="-128"/>
                </a:rPr>
                <a:t> </a:t>
              </a: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  <a:p>
              <a:pPr algn="ctr"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Arial" panose="020B0604020202020204" pitchFamily="34" charset="0"/>
                  <a:ea typeface="Yu Mincho" panose="02020400000000000000" pitchFamily="18" charset="-128"/>
                </a:rPr>
                <a:t>Rhetoric</a:t>
              </a: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  <a:p>
              <a:pPr algn="ctr">
                <a:defRPr/>
              </a:pP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</a:rPr>
                <a:t> </a:t>
              </a: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01C782C8-FD44-4799-9858-A8C4C75829AD}"/>
                </a:ext>
              </a:extLst>
            </p:cNvPr>
            <p:cNvSpPr/>
            <p:nvPr/>
          </p:nvSpPr>
          <p:spPr>
            <a:xfrm rot="5400000">
              <a:off x="533802" y="3886879"/>
              <a:ext cx="1847022" cy="636167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Arial" panose="020B0604020202020204" pitchFamily="34" charset="0"/>
                  <a:ea typeface="Yu Mincho" panose="02020400000000000000" pitchFamily="18" charset="-128"/>
                </a:rPr>
                <a:t> </a:t>
              </a: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  <a:p>
              <a:pPr algn="ctr"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Arial" panose="020B0604020202020204" pitchFamily="34" charset="0"/>
                  <a:ea typeface="Yu Mincho" panose="02020400000000000000" pitchFamily="18" charset="-128"/>
                </a:rPr>
                <a:t>Behaviour</a:t>
              </a: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  <a:p>
              <a:pPr algn="ctr">
                <a:defRPr/>
              </a:pP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</a:rPr>
                <a:t> </a:t>
              </a:r>
              <a:endParaRPr lang="en-GB" sz="1600" dirty="0">
                <a:solidFill>
                  <a:srgbClr val="C00000"/>
                </a:solidFill>
                <a:latin typeface="Times New Roman" panose="02020603050405020304" pitchFamily="18" charset="0"/>
                <a:ea typeface="Yu Mincho" panose="02020400000000000000" pitchFamily="18" charset="-128"/>
              </a:endParaRPr>
            </a:p>
          </p:txBody>
        </p:sp>
      </p:grpSp>
      <p:sp>
        <p:nvSpPr>
          <p:cNvPr id="13318" name="Rectangle 10">
            <a:extLst>
              <a:ext uri="{FF2B5EF4-FFF2-40B4-BE49-F238E27FC236}">
                <a16:creationId xmlns:a16="http://schemas.microsoft.com/office/drawing/2014/main" id="{F4E0DD88-0323-48C7-8CB5-3F48C1C7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DB2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B42713-7258-449D-BBAA-8B1B3B9FC03D}"/>
              </a:ext>
            </a:extLst>
          </p:cNvPr>
          <p:cNvSpPr txBox="1"/>
          <p:nvPr/>
        </p:nvSpPr>
        <p:spPr>
          <a:xfrm>
            <a:off x="985838" y="962025"/>
            <a:ext cx="909159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latin typeface="Arial Nova" panose="020B0504020202020204" pitchFamily="34" charset="0"/>
              </a:rPr>
              <a:t>Our Advocacy – working to create positive change for the conservation profession</a:t>
            </a:r>
          </a:p>
        </p:txBody>
      </p:sp>
      <p:pic>
        <p:nvPicPr>
          <p:cNvPr id="13320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2C930C-80A0-4018-82AE-1B8ABE45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245225"/>
            <a:ext cx="17859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con red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1087</Words>
  <Application>Microsoft Office PowerPoint</Application>
  <PresentationFormat>Widescreen</PresentationFormat>
  <Paragraphs>199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Arial</vt:lpstr>
      <vt:lpstr>Calibri Light</vt:lpstr>
      <vt:lpstr>ＭＳ Ｐゴシック</vt:lpstr>
      <vt:lpstr>Arial Nova</vt:lpstr>
      <vt:lpstr>Avenir Book</vt:lpstr>
      <vt:lpstr>Wingdings</vt:lpstr>
      <vt:lpstr>Yu Mincho</vt:lpstr>
      <vt:lpstr>Times New Roman</vt:lpstr>
      <vt:lpstr>icon red1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Rufus Leonard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Rufus Leonard</dc:creator>
  <cp:lastModifiedBy>Sara Crofts</cp:lastModifiedBy>
  <cp:revision>68</cp:revision>
  <dcterms:created xsi:type="dcterms:W3CDTF">2005-08-30T10:19:36Z</dcterms:created>
  <dcterms:modified xsi:type="dcterms:W3CDTF">2020-11-12T06:49:19Z</dcterms:modified>
</cp:coreProperties>
</file>