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4"/>
  </p:sldMasterIdLst>
  <p:notesMasterIdLst>
    <p:notesMasterId r:id="rId17"/>
  </p:notesMasterIdLst>
  <p:sldIdLst>
    <p:sldId id="256" r:id="rId5"/>
    <p:sldId id="271" r:id="rId6"/>
    <p:sldId id="257" r:id="rId7"/>
    <p:sldId id="259" r:id="rId8"/>
    <p:sldId id="258" r:id="rId9"/>
    <p:sldId id="260" r:id="rId10"/>
    <p:sldId id="263" r:id="rId11"/>
    <p:sldId id="261" r:id="rId12"/>
    <p:sldId id="264" r:id="rId13"/>
    <p:sldId id="266" r:id="rId14"/>
    <p:sldId id="265" r:id="rId15"/>
    <p:sldId id="267"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E3E6947-5724-4AB7-A3FF-553086804076}" v="49" dt="2026-06-18T13:38:57.12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7649" autoAdjust="0"/>
  </p:normalViewPr>
  <p:slideViewPr>
    <p:cSldViewPr snapToGrid="0">
      <p:cViewPr>
        <p:scale>
          <a:sx n="50" d="100"/>
          <a:sy n="50" d="100"/>
        </p:scale>
        <p:origin x="1264" y="24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eather Doyle" userId="6beed007-2198-468a-bd51-f48a73458ed2" providerId="ADAL" clId="{7B9602BE-65B9-4397-BB5C-4A67562BF0D4}"/>
    <pc:docChg chg="undo custSel delSld modSld sldOrd">
      <pc:chgData name="Heather Doyle" userId="6beed007-2198-468a-bd51-f48a73458ed2" providerId="ADAL" clId="{7B9602BE-65B9-4397-BB5C-4A67562BF0D4}" dt="2026-06-18T13:40:48.153" v="7603" actId="20577"/>
      <pc:docMkLst>
        <pc:docMk/>
      </pc:docMkLst>
      <pc:sldChg chg="modSp mod">
        <pc:chgData name="Heather Doyle" userId="6beed007-2198-468a-bd51-f48a73458ed2" providerId="ADAL" clId="{7B9602BE-65B9-4397-BB5C-4A67562BF0D4}" dt="2026-06-18T13:13:06.444" v="6456" actId="5793"/>
        <pc:sldMkLst>
          <pc:docMk/>
          <pc:sldMk cId="1419302421" sldId="256"/>
        </pc:sldMkLst>
        <pc:spChg chg="mod">
          <ac:chgData name="Heather Doyle" userId="6beed007-2198-468a-bd51-f48a73458ed2" providerId="ADAL" clId="{7B9602BE-65B9-4397-BB5C-4A67562BF0D4}" dt="2026-06-18T13:13:06.444" v="6456" actId="5793"/>
          <ac:spMkLst>
            <pc:docMk/>
            <pc:sldMk cId="1419302421" sldId="256"/>
            <ac:spMk id="3" creationId="{276165EA-76A9-6E46-E6C7-34E9326B8D72}"/>
          </ac:spMkLst>
        </pc:spChg>
      </pc:sldChg>
      <pc:sldChg chg="addSp delSp modSp mod">
        <pc:chgData name="Heather Doyle" userId="6beed007-2198-468a-bd51-f48a73458ed2" providerId="ADAL" clId="{7B9602BE-65B9-4397-BB5C-4A67562BF0D4}" dt="2026-06-18T10:10:57.993" v="1982" actId="313"/>
        <pc:sldMkLst>
          <pc:docMk/>
          <pc:sldMk cId="4033478760" sldId="257"/>
        </pc:sldMkLst>
        <pc:spChg chg="mod">
          <ac:chgData name="Heather Doyle" userId="6beed007-2198-468a-bd51-f48a73458ed2" providerId="ADAL" clId="{7B9602BE-65B9-4397-BB5C-4A67562BF0D4}" dt="2026-06-18T09:18:26.247" v="134" actId="1076"/>
          <ac:spMkLst>
            <pc:docMk/>
            <pc:sldMk cId="4033478760" sldId="257"/>
            <ac:spMk id="2" creationId="{D7A93DB2-F9D9-9779-EECC-6D5B2788068C}"/>
          </ac:spMkLst>
        </pc:spChg>
        <pc:spChg chg="mod">
          <ac:chgData name="Heather Doyle" userId="6beed007-2198-468a-bd51-f48a73458ed2" providerId="ADAL" clId="{7B9602BE-65B9-4397-BB5C-4A67562BF0D4}" dt="2026-06-18T10:10:57.993" v="1982" actId="313"/>
          <ac:spMkLst>
            <pc:docMk/>
            <pc:sldMk cId="4033478760" sldId="257"/>
            <ac:spMk id="3" creationId="{2BA78A10-D2AC-2B69-4C12-BF4366ADAEA4}"/>
          </ac:spMkLst>
        </pc:spChg>
        <pc:spChg chg="mod">
          <ac:chgData name="Heather Doyle" userId="6beed007-2198-468a-bd51-f48a73458ed2" providerId="ADAL" clId="{7B9602BE-65B9-4397-BB5C-4A67562BF0D4}" dt="2026-06-18T09:55:25.958" v="1542" actId="20577"/>
          <ac:spMkLst>
            <pc:docMk/>
            <pc:sldMk cId="4033478760" sldId="257"/>
            <ac:spMk id="4" creationId="{BE838FFA-9BC8-8368-DF77-BC76C2F2C3EB}"/>
          </ac:spMkLst>
        </pc:spChg>
        <pc:cxnChg chg="mod">
          <ac:chgData name="Heather Doyle" userId="6beed007-2198-468a-bd51-f48a73458ed2" providerId="ADAL" clId="{7B9602BE-65B9-4397-BB5C-4A67562BF0D4}" dt="2026-06-18T09:28:03.211" v="837" actId="1076"/>
          <ac:cxnSpMkLst>
            <pc:docMk/>
            <pc:sldMk cId="4033478760" sldId="257"/>
            <ac:cxnSpMk id="6" creationId="{200694B7-1AE3-6AA6-16AA-DF95780AC7B4}"/>
          </ac:cxnSpMkLst>
        </pc:cxnChg>
        <pc:cxnChg chg="add del mod">
          <ac:chgData name="Heather Doyle" userId="6beed007-2198-468a-bd51-f48a73458ed2" providerId="ADAL" clId="{7B9602BE-65B9-4397-BB5C-4A67562BF0D4}" dt="2026-06-18T09:52:39.907" v="1230" actId="478"/>
          <ac:cxnSpMkLst>
            <pc:docMk/>
            <pc:sldMk cId="4033478760" sldId="257"/>
            <ac:cxnSpMk id="7" creationId="{BC8C2D51-3B45-1F0C-D51F-39949F3D93FD}"/>
          </ac:cxnSpMkLst>
        </pc:cxnChg>
        <pc:cxnChg chg="add del mod">
          <ac:chgData name="Heather Doyle" userId="6beed007-2198-468a-bd51-f48a73458ed2" providerId="ADAL" clId="{7B9602BE-65B9-4397-BB5C-4A67562BF0D4}" dt="2026-06-18T09:30:12.130" v="955" actId="478"/>
          <ac:cxnSpMkLst>
            <pc:docMk/>
            <pc:sldMk cId="4033478760" sldId="257"/>
            <ac:cxnSpMk id="8" creationId="{26F9A761-AE21-64BE-C904-9DD0BA5493A8}"/>
          </ac:cxnSpMkLst>
        </pc:cxnChg>
        <pc:cxnChg chg="add mod">
          <ac:chgData name="Heather Doyle" userId="6beed007-2198-468a-bd51-f48a73458ed2" providerId="ADAL" clId="{7B9602BE-65B9-4397-BB5C-4A67562BF0D4}" dt="2026-06-18T09:55:45.317" v="1547" actId="14100"/>
          <ac:cxnSpMkLst>
            <pc:docMk/>
            <pc:sldMk cId="4033478760" sldId="257"/>
            <ac:cxnSpMk id="11" creationId="{87686A80-6040-2EA6-6FD4-3A83E058F9A3}"/>
          </ac:cxnSpMkLst>
        </pc:cxnChg>
      </pc:sldChg>
      <pc:sldChg chg="addSp delSp modSp mod">
        <pc:chgData name="Heather Doyle" userId="6beed007-2198-468a-bd51-f48a73458ed2" providerId="ADAL" clId="{7B9602BE-65B9-4397-BB5C-4A67562BF0D4}" dt="2026-06-18T13:02:18.863" v="5734" actId="20577"/>
        <pc:sldMkLst>
          <pc:docMk/>
          <pc:sldMk cId="518424301" sldId="258"/>
        </pc:sldMkLst>
        <pc:spChg chg="mod">
          <ac:chgData name="Heather Doyle" userId="6beed007-2198-468a-bd51-f48a73458ed2" providerId="ADAL" clId="{7B9602BE-65B9-4397-BB5C-4A67562BF0D4}" dt="2026-06-18T10:32:14.938" v="3022" actId="1076"/>
          <ac:spMkLst>
            <pc:docMk/>
            <pc:sldMk cId="518424301" sldId="258"/>
            <ac:spMk id="3" creationId="{511D7C7B-3DF0-AF0A-D3AA-E8E5B78EEF89}"/>
          </ac:spMkLst>
        </pc:spChg>
        <pc:spChg chg="mod">
          <ac:chgData name="Heather Doyle" userId="6beed007-2198-468a-bd51-f48a73458ed2" providerId="ADAL" clId="{7B9602BE-65B9-4397-BB5C-4A67562BF0D4}" dt="2026-06-18T10:10:27.022" v="1976" actId="20577"/>
          <ac:spMkLst>
            <pc:docMk/>
            <pc:sldMk cId="518424301" sldId="258"/>
            <ac:spMk id="4" creationId="{BE7D4734-F4B1-B7CE-49C3-37D374FEEFA7}"/>
          </ac:spMkLst>
        </pc:spChg>
        <pc:spChg chg="add mod">
          <ac:chgData name="Heather Doyle" userId="6beed007-2198-468a-bd51-f48a73458ed2" providerId="ADAL" clId="{7B9602BE-65B9-4397-BB5C-4A67562BF0D4}" dt="2026-06-18T13:02:18.863" v="5734" actId="20577"/>
          <ac:spMkLst>
            <pc:docMk/>
            <pc:sldMk cId="518424301" sldId="258"/>
            <ac:spMk id="5" creationId="{95D26E51-83A1-90F9-3FEA-D075D048FE3B}"/>
          </ac:spMkLst>
        </pc:spChg>
        <pc:cxnChg chg="add del mod">
          <ac:chgData name="Heather Doyle" userId="6beed007-2198-468a-bd51-f48a73458ed2" providerId="ADAL" clId="{7B9602BE-65B9-4397-BB5C-4A67562BF0D4}" dt="2026-06-18T09:55:57.402" v="1549" actId="478"/>
          <ac:cxnSpMkLst>
            <pc:docMk/>
            <pc:sldMk cId="518424301" sldId="258"/>
            <ac:cxnSpMk id="2" creationId="{1096D526-A588-4AD8-22A8-7BA8BD319221}"/>
          </ac:cxnSpMkLst>
        </pc:cxnChg>
        <pc:cxnChg chg="mod">
          <ac:chgData name="Heather Doyle" userId="6beed007-2198-468a-bd51-f48a73458ed2" providerId="ADAL" clId="{7B9602BE-65B9-4397-BB5C-4A67562BF0D4}" dt="2026-06-18T10:32:17.952" v="3023" actId="1076"/>
          <ac:cxnSpMkLst>
            <pc:docMk/>
            <pc:sldMk cId="518424301" sldId="258"/>
            <ac:cxnSpMk id="6" creationId="{FB4F7A29-B0DB-6A4F-BDB7-EE93146E51CA}"/>
          </ac:cxnSpMkLst>
        </pc:cxnChg>
        <pc:cxnChg chg="add mod">
          <ac:chgData name="Heather Doyle" userId="6beed007-2198-468a-bd51-f48a73458ed2" providerId="ADAL" clId="{7B9602BE-65B9-4397-BB5C-4A67562BF0D4}" dt="2026-06-18T10:29:11.063" v="3019" actId="1076"/>
          <ac:cxnSpMkLst>
            <pc:docMk/>
            <pc:sldMk cId="518424301" sldId="258"/>
            <ac:cxnSpMk id="8" creationId="{835C73C1-C808-2969-BAD6-0CDFE91B39E7}"/>
          </ac:cxnSpMkLst>
        </pc:cxnChg>
      </pc:sldChg>
      <pc:sldChg chg="modSp mod ord">
        <pc:chgData name="Heather Doyle" userId="6beed007-2198-468a-bd51-f48a73458ed2" providerId="ADAL" clId="{7B9602BE-65B9-4397-BB5C-4A67562BF0D4}" dt="2026-06-18T10:11:34.276" v="1992" actId="1076"/>
        <pc:sldMkLst>
          <pc:docMk/>
          <pc:sldMk cId="809929183" sldId="259"/>
        </pc:sldMkLst>
        <pc:spChg chg="mod">
          <ac:chgData name="Heather Doyle" userId="6beed007-2198-468a-bd51-f48a73458ed2" providerId="ADAL" clId="{7B9602BE-65B9-4397-BB5C-4A67562BF0D4}" dt="2026-06-18T10:11:27.018" v="1989" actId="14100"/>
          <ac:spMkLst>
            <pc:docMk/>
            <pc:sldMk cId="809929183" sldId="259"/>
            <ac:spMk id="3" creationId="{D13B5F2D-0657-EAE8-EE22-63A913B4A688}"/>
          </ac:spMkLst>
        </pc:spChg>
        <pc:spChg chg="mod">
          <ac:chgData name="Heather Doyle" userId="6beed007-2198-468a-bd51-f48a73458ed2" providerId="ADAL" clId="{7B9602BE-65B9-4397-BB5C-4A67562BF0D4}" dt="2026-06-18T09:58:02.902" v="1704" actId="20577"/>
          <ac:spMkLst>
            <pc:docMk/>
            <pc:sldMk cId="809929183" sldId="259"/>
            <ac:spMk id="4" creationId="{D3B963E2-EE44-8095-4B1F-43B1FBD68570}"/>
          </ac:spMkLst>
        </pc:spChg>
        <pc:spChg chg="mod">
          <ac:chgData name="Heather Doyle" userId="6beed007-2198-468a-bd51-f48a73458ed2" providerId="ADAL" clId="{7B9602BE-65B9-4397-BB5C-4A67562BF0D4}" dt="2026-06-18T10:11:34.276" v="1992" actId="1076"/>
          <ac:spMkLst>
            <pc:docMk/>
            <pc:sldMk cId="809929183" sldId="259"/>
            <ac:spMk id="5" creationId="{5510D1E1-DE93-40DA-4DE5-F9691B349744}"/>
          </ac:spMkLst>
        </pc:spChg>
        <pc:cxnChg chg="mod">
          <ac:chgData name="Heather Doyle" userId="6beed007-2198-468a-bd51-f48a73458ed2" providerId="ADAL" clId="{7B9602BE-65B9-4397-BB5C-4A67562BF0D4}" dt="2026-06-18T09:58:12.461" v="1706" actId="14100"/>
          <ac:cxnSpMkLst>
            <pc:docMk/>
            <pc:sldMk cId="809929183" sldId="259"/>
            <ac:cxnSpMk id="6" creationId="{92854602-295A-BFF2-105B-619AE6435E85}"/>
          </ac:cxnSpMkLst>
        </pc:cxnChg>
      </pc:sldChg>
      <pc:sldChg chg="addSp delSp modSp mod">
        <pc:chgData name="Heather Doyle" userId="6beed007-2198-468a-bd51-f48a73458ed2" providerId="ADAL" clId="{7B9602BE-65B9-4397-BB5C-4A67562BF0D4}" dt="2026-06-18T13:00:36.581" v="5722" actId="1076"/>
        <pc:sldMkLst>
          <pc:docMk/>
          <pc:sldMk cId="1678168429" sldId="260"/>
        </pc:sldMkLst>
        <pc:spChg chg="mod">
          <ac:chgData name="Heather Doyle" userId="6beed007-2198-468a-bd51-f48a73458ed2" providerId="ADAL" clId="{7B9602BE-65B9-4397-BB5C-4A67562BF0D4}" dt="2026-06-18T11:05:49.836" v="4208" actId="1076"/>
          <ac:spMkLst>
            <pc:docMk/>
            <pc:sldMk cId="1678168429" sldId="260"/>
            <ac:spMk id="3" creationId="{47652995-175B-99C1-42D1-251213C5D529}"/>
          </ac:spMkLst>
        </pc:spChg>
        <pc:spChg chg="mod">
          <ac:chgData name="Heather Doyle" userId="6beed007-2198-468a-bd51-f48a73458ed2" providerId="ADAL" clId="{7B9602BE-65B9-4397-BB5C-4A67562BF0D4}" dt="2026-06-18T12:58:53.863" v="5619" actId="1076"/>
          <ac:spMkLst>
            <pc:docMk/>
            <pc:sldMk cId="1678168429" sldId="260"/>
            <ac:spMk id="4" creationId="{51A1F559-DDFB-F873-13D6-BAA720D9A085}"/>
          </ac:spMkLst>
        </pc:spChg>
        <pc:spChg chg="add del mod">
          <ac:chgData name="Heather Doyle" userId="6beed007-2198-468a-bd51-f48a73458ed2" providerId="ADAL" clId="{7B9602BE-65B9-4397-BB5C-4A67562BF0D4}" dt="2026-06-18T11:05:35.574" v="4207" actId="478"/>
          <ac:spMkLst>
            <pc:docMk/>
            <pc:sldMk cId="1678168429" sldId="260"/>
            <ac:spMk id="9" creationId="{81BAB3DE-6C5E-F1CD-833D-476CB6A8AE64}"/>
          </ac:spMkLst>
        </pc:spChg>
        <pc:spChg chg="add mod">
          <ac:chgData name="Heather Doyle" userId="6beed007-2198-468a-bd51-f48a73458ed2" providerId="ADAL" clId="{7B9602BE-65B9-4397-BB5C-4A67562BF0D4}" dt="2026-06-18T13:00:13.759" v="5715" actId="1076"/>
          <ac:spMkLst>
            <pc:docMk/>
            <pc:sldMk cId="1678168429" sldId="260"/>
            <ac:spMk id="16" creationId="{2D3A3BAC-3E53-B400-EBD5-7B833A745D44}"/>
          </ac:spMkLst>
        </pc:spChg>
        <pc:cxnChg chg="add mod">
          <ac:chgData name="Heather Doyle" userId="6beed007-2198-468a-bd51-f48a73458ed2" providerId="ADAL" clId="{7B9602BE-65B9-4397-BB5C-4A67562BF0D4}" dt="2026-06-18T11:05:57.428" v="4210" actId="1076"/>
          <ac:cxnSpMkLst>
            <pc:docMk/>
            <pc:sldMk cId="1678168429" sldId="260"/>
            <ac:cxnSpMk id="5" creationId="{5837731D-EE61-C6D6-BE6A-713C4174A981}"/>
          </ac:cxnSpMkLst>
        </pc:cxnChg>
        <pc:cxnChg chg="mod">
          <ac:chgData name="Heather Doyle" userId="6beed007-2198-468a-bd51-f48a73458ed2" providerId="ADAL" clId="{7B9602BE-65B9-4397-BB5C-4A67562BF0D4}" dt="2026-06-18T13:00:36.581" v="5722" actId="1076"/>
          <ac:cxnSpMkLst>
            <pc:docMk/>
            <pc:sldMk cId="1678168429" sldId="260"/>
            <ac:cxnSpMk id="6" creationId="{98118D96-61C4-7A54-A838-7E627B75831B}"/>
          </ac:cxnSpMkLst>
        </pc:cxnChg>
        <pc:cxnChg chg="add mod">
          <ac:chgData name="Heather Doyle" userId="6beed007-2198-468a-bd51-f48a73458ed2" providerId="ADAL" clId="{7B9602BE-65B9-4397-BB5C-4A67562BF0D4}" dt="2026-06-18T13:00:33.247" v="5721" actId="1076"/>
          <ac:cxnSpMkLst>
            <pc:docMk/>
            <pc:sldMk cId="1678168429" sldId="260"/>
            <ac:cxnSpMk id="10" creationId="{81A258BF-0D74-CA07-858A-373BFEDE60D4}"/>
          </ac:cxnSpMkLst>
        </pc:cxnChg>
      </pc:sldChg>
      <pc:sldChg chg="addSp delSp modSp mod">
        <pc:chgData name="Heather Doyle" userId="6beed007-2198-468a-bd51-f48a73458ed2" providerId="ADAL" clId="{7B9602BE-65B9-4397-BB5C-4A67562BF0D4}" dt="2026-06-18T12:38:20.366" v="4783" actId="14100"/>
        <pc:sldMkLst>
          <pc:docMk/>
          <pc:sldMk cId="816292531" sldId="261"/>
        </pc:sldMkLst>
        <pc:spChg chg="add mod">
          <ac:chgData name="Heather Doyle" userId="6beed007-2198-468a-bd51-f48a73458ed2" providerId="ADAL" clId="{7B9602BE-65B9-4397-BB5C-4A67562BF0D4}" dt="2026-06-18T12:37:49.794" v="4778" actId="1076"/>
          <ac:spMkLst>
            <pc:docMk/>
            <pc:sldMk cId="816292531" sldId="261"/>
            <ac:spMk id="2" creationId="{E935DFA1-7BBD-9319-A159-6BE608F82C12}"/>
          </ac:spMkLst>
        </pc:spChg>
        <pc:spChg chg="mod">
          <ac:chgData name="Heather Doyle" userId="6beed007-2198-468a-bd51-f48a73458ed2" providerId="ADAL" clId="{7B9602BE-65B9-4397-BB5C-4A67562BF0D4}" dt="2026-06-18T12:35:45.727" v="4616" actId="20577"/>
          <ac:spMkLst>
            <pc:docMk/>
            <pc:sldMk cId="816292531" sldId="261"/>
            <ac:spMk id="3" creationId="{A667BF34-E2BF-52FD-36D2-301A3F103A4E}"/>
          </ac:spMkLst>
        </pc:spChg>
        <pc:spChg chg="mod">
          <ac:chgData name="Heather Doyle" userId="6beed007-2198-468a-bd51-f48a73458ed2" providerId="ADAL" clId="{7B9602BE-65B9-4397-BB5C-4A67562BF0D4}" dt="2026-06-18T12:37:45.542" v="4777" actId="20577"/>
          <ac:spMkLst>
            <pc:docMk/>
            <pc:sldMk cId="816292531" sldId="261"/>
            <ac:spMk id="4" creationId="{6E9E4EEF-90FC-CB69-6D3E-05B59CDB5447}"/>
          </ac:spMkLst>
        </pc:spChg>
        <pc:spChg chg="del mod">
          <ac:chgData name="Heather Doyle" userId="6beed007-2198-468a-bd51-f48a73458ed2" providerId="ADAL" clId="{7B9602BE-65B9-4397-BB5C-4A67562BF0D4}" dt="2026-06-18T12:34:27.591" v="4590" actId="478"/>
          <ac:spMkLst>
            <pc:docMk/>
            <pc:sldMk cId="816292531" sldId="261"/>
            <ac:spMk id="9" creationId="{5F072FED-7D05-6F61-A9CB-57A60BF05F9E}"/>
          </ac:spMkLst>
        </pc:spChg>
        <pc:cxnChg chg="add mod">
          <ac:chgData name="Heather Doyle" userId="6beed007-2198-468a-bd51-f48a73458ed2" providerId="ADAL" clId="{7B9602BE-65B9-4397-BB5C-4A67562BF0D4}" dt="2026-06-18T12:38:20.366" v="4783" actId="14100"/>
          <ac:cxnSpMkLst>
            <pc:docMk/>
            <pc:sldMk cId="816292531" sldId="261"/>
            <ac:cxnSpMk id="5" creationId="{2968B6EC-90FD-09A3-8F6F-BEE154A63CF9}"/>
          </ac:cxnSpMkLst>
        </pc:cxnChg>
        <pc:cxnChg chg="mod">
          <ac:chgData name="Heather Doyle" userId="6beed007-2198-468a-bd51-f48a73458ed2" providerId="ADAL" clId="{7B9602BE-65B9-4397-BB5C-4A67562BF0D4}" dt="2026-06-18T12:32:54.818" v="4586" actId="1076"/>
          <ac:cxnSpMkLst>
            <pc:docMk/>
            <pc:sldMk cId="816292531" sldId="261"/>
            <ac:cxnSpMk id="6" creationId="{07309C9D-6771-8D82-E6CB-0CFD727ADCB6}"/>
          </ac:cxnSpMkLst>
        </pc:cxnChg>
      </pc:sldChg>
      <pc:sldChg chg="addSp modSp mod ord">
        <pc:chgData name="Heather Doyle" userId="6beed007-2198-468a-bd51-f48a73458ed2" providerId="ADAL" clId="{7B9602BE-65B9-4397-BB5C-4A67562BF0D4}" dt="2026-06-18T13:01:05.263" v="5727" actId="14100"/>
        <pc:sldMkLst>
          <pc:docMk/>
          <pc:sldMk cId="2752828350" sldId="263"/>
        </pc:sldMkLst>
        <pc:spChg chg="mod">
          <ac:chgData name="Heather Doyle" userId="6beed007-2198-468a-bd51-f48a73458ed2" providerId="ADAL" clId="{7B9602BE-65B9-4397-BB5C-4A67562BF0D4}" dt="2026-06-18T12:57:20.552" v="5523" actId="13926"/>
          <ac:spMkLst>
            <pc:docMk/>
            <pc:sldMk cId="2752828350" sldId="263"/>
            <ac:spMk id="3" creationId="{05F5EE5E-F962-58AA-0009-6D9544005CA0}"/>
          </ac:spMkLst>
        </pc:spChg>
        <pc:spChg chg="mod">
          <ac:chgData name="Heather Doyle" userId="6beed007-2198-468a-bd51-f48a73458ed2" providerId="ADAL" clId="{7B9602BE-65B9-4397-BB5C-4A67562BF0D4}" dt="2026-06-18T13:00:47.152" v="5723" actId="1076"/>
          <ac:spMkLst>
            <pc:docMk/>
            <pc:sldMk cId="2752828350" sldId="263"/>
            <ac:spMk id="4" creationId="{C525C776-F2CB-8B5D-7849-3DC8AC2090D2}"/>
          </ac:spMkLst>
        </pc:spChg>
        <pc:cxnChg chg="add mod">
          <ac:chgData name="Heather Doyle" userId="6beed007-2198-468a-bd51-f48a73458ed2" providerId="ADAL" clId="{7B9602BE-65B9-4397-BB5C-4A67562BF0D4}" dt="2026-06-18T13:01:05.263" v="5727" actId="14100"/>
          <ac:cxnSpMkLst>
            <pc:docMk/>
            <pc:sldMk cId="2752828350" sldId="263"/>
            <ac:cxnSpMk id="5" creationId="{196461B9-BADC-DE79-63F1-9748890C2466}"/>
          </ac:cxnSpMkLst>
        </pc:cxnChg>
        <pc:cxnChg chg="mod">
          <ac:chgData name="Heather Doyle" userId="6beed007-2198-468a-bd51-f48a73458ed2" providerId="ADAL" clId="{7B9602BE-65B9-4397-BB5C-4A67562BF0D4}" dt="2026-06-18T12:56:41.105" v="5521" actId="14100"/>
          <ac:cxnSpMkLst>
            <pc:docMk/>
            <pc:sldMk cId="2752828350" sldId="263"/>
            <ac:cxnSpMk id="6" creationId="{00A46968-D2D8-ABE1-B4FF-D32BE19A8AF8}"/>
          </ac:cxnSpMkLst>
        </pc:cxnChg>
      </pc:sldChg>
      <pc:sldChg chg="addSp delSp modSp mod">
        <pc:chgData name="Heather Doyle" userId="6beed007-2198-468a-bd51-f48a73458ed2" providerId="ADAL" clId="{7B9602BE-65B9-4397-BB5C-4A67562BF0D4}" dt="2026-06-18T13:03:46.558" v="5770" actId="1076"/>
        <pc:sldMkLst>
          <pc:docMk/>
          <pc:sldMk cId="3989637281" sldId="264"/>
        </pc:sldMkLst>
        <pc:spChg chg="mod">
          <ac:chgData name="Heather Doyle" userId="6beed007-2198-468a-bd51-f48a73458ed2" providerId="ADAL" clId="{7B9602BE-65B9-4397-BB5C-4A67562BF0D4}" dt="2026-06-18T13:03:22.439" v="5744" actId="13926"/>
          <ac:spMkLst>
            <pc:docMk/>
            <pc:sldMk cId="3989637281" sldId="264"/>
            <ac:spMk id="3" creationId="{9ED381FF-0DAC-7B68-F615-E2DAEC703441}"/>
          </ac:spMkLst>
        </pc:spChg>
        <pc:spChg chg="mod">
          <ac:chgData name="Heather Doyle" userId="6beed007-2198-468a-bd51-f48a73458ed2" providerId="ADAL" clId="{7B9602BE-65B9-4397-BB5C-4A67562BF0D4}" dt="2026-06-18T13:03:42.437" v="5769" actId="20577"/>
          <ac:spMkLst>
            <pc:docMk/>
            <pc:sldMk cId="3989637281" sldId="264"/>
            <ac:spMk id="4" creationId="{04CFDA3C-65C7-5B91-9659-F4E803283710}"/>
          </ac:spMkLst>
        </pc:spChg>
        <pc:spChg chg="del mod">
          <ac:chgData name="Heather Doyle" userId="6beed007-2198-468a-bd51-f48a73458ed2" providerId="ADAL" clId="{7B9602BE-65B9-4397-BB5C-4A67562BF0D4}" dt="2026-06-18T13:03:01.435" v="5739" actId="478"/>
          <ac:spMkLst>
            <pc:docMk/>
            <pc:sldMk cId="3989637281" sldId="264"/>
            <ac:spMk id="7" creationId="{800A7BCB-B4B6-8312-AA75-B537EAA4742A}"/>
          </ac:spMkLst>
        </pc:spChg>
        <pc:cxnChg chg="add mod">
          <ac:chgData name="Heather Doyle" userId="6beed007-2198-468a-bd51-f48a73458ed2" providerId="ADAL" clId="{7B9602BE-65B9-4397-BB5C-4A67562BF0D4}" dt="2026-06-18T13:03:46.558" v="5770" actId="1076"/>
          <ac:cxnSpMkLst>
            <pc:docMk/>
            <pc:sldMk cId="3989637281" sldId="264"/>
            <ac:cxnSpMk id="5" creationId="{D09B7EB1-D644-10C6-517B-13803717053C}"/>
          </ac:cxnSpMkLst>
        </pc:cxnChg>
        <pc:cxnChg chg="mod">
          <ac:chgData name="Heather Doyle" userId="6beed007-2198-468a-bd51-f48a73458ed2" providerId="ADAL" clId="{7B9602BE-65B9-4397-BB5C-4A67562BF0D4}" dt="2026-06-18T12:51:12.183" v="5375" actId="1076"/>
          <ac:cxnSpMkLst>
            <pc:docMk/>
            <pc:sldMk cId="3989637281" sldId="264"/>
            <ac:cxnSpMk id="6" creationId="{663FF26C-9407-838B-28B4-8D7DF61AB04E}"/>
          </ac:cxnSpMkLst>
        </pc:cxnChg>
        <pc:cxnChg chg="mod">
          <ac:chgData name="Heather Doyle" userId="6beed007-2198-468a-bd51-f48a73458ed2" providerId="ADAL" clId="{7B9602BE-65B9-4397-BB5C-4A67562BF0D4}" dt="2026-06-18T12:51:27.834" v="5378" actId="14100"/>
          <ac:cxnSpMkLst>
            <pc:docMk/>
            <pc:sldMk cId="3989637281" sldId="264"/>
            <ac:cxnSpMk id="8" creationId="{4863A02D-B641-6F1E-1ED7-5F2FFD1901ED}"/>
          </ac:cxnSpMkLst>
        </pc:cxnChg>
      </pc:sldChg>
      <pc:sldChg chg="addSp delSp modSp mod">
        <pc:chgData name="Heather Doyle" userId="6beed007-2198-468a-bd51-f48a73458ed2" providerId="ADAL" clId="{7B9602BE-65B9-4397-BB5C-4A67562BF0D4}" dt="2026-06-18T13:40:04.780" v="7560" actId="208"/>
        <pc:sldMkLst>
          <pc:docMk/>
          <pc:sldMk cId="4212391458" sldId="265"/>
        </pc:sldMkLst>
        <pc:spChg chg="add del mod">
          <ac:chgData name="Heather Doyle" userId="6beed007-2198-468a-bd51-f48a73458ed2" providerId="ADAL" clId="{7B9602BE-65B9-4397-BB5C-4A67562BF0D4}" dt="2026-06-18T13:30:52.031" v="7158" actId="478"/>
          <ac:spMkLst>
            <pc:docMk/>
            <pc:sldMk cId="4212391458" sldId="265"/>
            <ac:spMk id="3" creationId="{9F45B974-E2F6-8BDA-F7BF-4313BF6BCC4B}"/>
          </ac:spMkLst>
        </pc:spChg>
        <pc:spChg chg="add mod">
          <ac:chgData name="Heather Doyle" userId="6beed007-2198-468a-bd51-f48a73458ed2" providerId="ADAL" clId="{7B9602BE-65B9-4397-BB5C-4A67562BF0D4}" dt="2026-06-18T13:39:50.495" v="7558" actId="1582"/>
          <ac:spMkLst>
            <pc:docMk/>
            <pc:sldMk cId="4212391458" sldId="265"/>
            <ac:spMk id="4" creationId="{799EE98F-9389-A3BB-6D6E-4A35B45B5C77}"/>
          </ac:spMkLst>
        </pc:spChg>
        <pc:spChg chg="mod">
          <ac:chgData name="Heather Doyle" userId="6beed007-2198-468a-bd51-f48a73458ed2" providerId="ADAL" clId="{7B9602BE-65B9-4397-BB5C-4A67562BF0D4}" dt="2026-06-18T13:17:08.290" v="6514" actId="20577"/>
          <ac:spMkLst>
            <pc:docMk/>
            <pc:sldMk cId="4212391458" sldId="265"/>
            <ac:spMk id="10" creationId="{91F0248B-A2EC-68F6-A55D-5183040234FA}"/>
          </ac:spMkLst>
        </pc:spChg>
        <pc:spChg chg="del mod">
          <ac:chgData name="Heather Doyle" userId="6beed007-2198-468a-bd51-f48a73458ed2" providerId="ADAL" clId="{7B9602BE-65B9-4397-BB5C-4A67562BF0D4}" dt="2026-06-18T13:22:24.350" v="6719" actId="478"/>
          <ac:spMkLst>
            <pc:docMk/>
            <pc:sldMk cId="4212391458" sldId="265"/>
            <ac:spMk id="18" creationId="{130BF227-B7CB-5E18-94D4-29CA317D5C40}"/>
          </ac:spMkLst>
        </pc:spChg>
        <pc:graphicFrameChg chg="add mod modGraphic">
          <ac:chgData name="Heather Doyle" userId="6beed007-2198-468a-bd51-f48a73458ed2" providerId="ADAL" clId="{7B9602BE-65B9-4397-BB5C-4A67562BF0D4}" dt="2026-06-18T13:38:28.019" v="7386" actId="14100"/>
          <ac:graphicFrameMkLst>
            <pc:docMk/>
            <pc:sldMk cId="4212391458" sldId="265"/>
            <ac:graphicFrameMk id="2" creationId="{D5003087-EB6F-BD0C-7145-15C4E3D6A4BF}"/>
          </ac:graphicFrameMkLst>
        </pc:graphicFrameChg>
        <pc:graphicFrameChg chg="del mod modGraphic">
          <ac:chgData name="Heather Doyle" userId="6beed007-2198-468a-bd51-f48a73458ed2" providerId="ADAL" clId="{7B9602BE-65B9-4397-BB5C-4A67562BF0D4}" dt="2026-06-18T13:17:23.425" v="6516" actId="478"/>
          <ac:graphicFrameMkLst>
            <pc:docMk/>
            <pc:sldMk cId="4212391458" sldId="265"/>
            <ac:graphicFrameMk id="15" creationId="{821E2520-41FE-564E-C4F9-ACEE2E785F59}"/>
          </ac:graphicFrameMkLst>
        </pc:graphicFrameChg>
        <pc:cxnChg chg="add mod">
          <ac:chgData name="Heather Doyle" userId="6beed007-2198-468a-bd51-f48a73458ed2" providerId="ADAL" clId="{7B9602BE-65B9-4397-BB5C-4A67562BF0D4}" dt="2026-06-18T13:40:04.780" v="7560" actId="208"/>
          <ac:cxnSpMkLst>
            <pc:docMk/>
            <pc:sldMk cId="4212391458" sldId="265"/>
            <ac:cxnSpMk id="6" creationId="{E4C4A0D3-DF3D-12C4-9FC7-918E6272966F}"/>
          </ac:cxnSpMkLst>
        </pc:cxnChg>
      </pc:sldChg>
      <pc:sldChg chg="modSp mod">
        <pc:chgData name="Heather Doyle" userId="6beed007-2198-468a-bd51-f48a73458ed2" providerId="ADAL" clId="{7B9602BE-65B9-4397-BB5C-4A67562BF0D4}" dt="2026-06-18T13:13:41.242" v="6460" actId="20577"/>
        <pc:sldMkLst>
          <pc:docMk/>
          <pc:sldMk cId="2109829559" sldId="266"/>
        </pc:sldMkLst>
        <pc:spChg chg="mod">
          <ac:chgData name="Heather Doyle" userId="6beed007-2198-468a-bd51-f48a73458ed2" providerId="ADAL" clId="{7B9602BE-65B9-4397-BB5C-4A67562BF0D4}" dt="2026-06-18T13:06:18.880" v="5796" actId="20577"/>
          <ac:spMkLst>
            <pc:docMk/>
            <pc:sldMk cId="2109829559" sldId="266"/>
            <ac:spMk id="3" creationId="{937A0F96-C04E-D3DA-A813-05A3B5FAF162}"/>
          </ac:spMkLst>
        </pc:spChg>
        <pc:spChg chg="mod">
          <ac:chgData name="Heather Doyle" userId="6beed007-2198-468a-bd51-f48a73458ed2" providerId="ADAL" clId="{7B9602BE-65B9-4397-BB5C-4A67562BF0D4}" dt="2026-06-18T13:13:41.242" v="6460" actId="20577"/>
          <ac:spMkLst>
            <pc:docMk/>
            <pc:sldMk cId="2109829559" sldId="266"/>
            <ac:spMk id="4" creationId="{46F4BEB7-7ACF-6FD7-E76B-AD06AAC05C81}"/>
          </ac:spMkLst>
        </pc:spChg>
      </pc:sldChg>
      <pc:sldChg chg="addSp delSp modSp mod">
        <pc:chgData name="Heather Doyle" userId="6beed007-2198-468a-bd51-f48a73458ed2" providerId="ADAL" clId="{7B9602BE-65B9-4397-BB5C-4A67562BF0D4}" dt="2026-06-18T13:40:48.153" v="7603" actId="20577"/>
        <pc:sldMkLst>
          <pc:docMk/>
          <pc:sldMk cId="3423015022" sldId="267"/>
        </pc:sldMkLst>
        <pc:spChg chg="del mod">
          <ac:chgData name="Heather Doyle" userId="6beed007-2198-468a-bd51-f48a73458ed2" providerId="ADAL" clId="{7B9602BE-65B9-4397-BB5C-4A67562BF0D4}" dt="2026-06-18T13:24:15.008" v="6778" actId="478"/>
          <ac:spMkLst>
            <pc:docMk/>
            <pc:sldMk cId="3423015022" sldId="267"/>
            <ac:spMk id="5" creationId="{F5B65681-A29E-1721-718C-196064D1B52E}"/>
          </ac:spMkLst>
        </pc:spChg>
        <pc:spChg chg="add del mod">
          <ac:chgData name="Heather Doyle" userId="6beed007-2198-468a-bd51-f48a73458ed2" providerId="ADAL" clId="{7B9602BE-65B9-4397-BB5C-4A67562BF0D4}" dt="2026-06-18T13:24:18.153" v="6780" actId="478"/>
          <ac:spMkLst>
            <pc:docMk/>
            <pc:sldMk cId="3423015022" sldId="267"/>
            <ac:spMk id="7" creationId="{1ABE7B19-2202-DADB-A85C-8EA417B768A0}"/>
          </ac:spMkLst>
        </pc:spChg>
        <pc:spChg chg="add mod">
          <ac:chgData name="Heather Doyle" userId="6beed007-2198-468a-bd51-f48a73458ed2" providerId="ADAL" clId="{7B9602BE-65B9-4397-BB5C-4A67562BF0D4}" dt="2026-06-18T13:40:48.153" v="7603" actId="20577"/>
          <ac:spMkLst>
            <pc:docMk/>
            <pc:sldMk cId="3423015022" sldId="267"/>
            <ac:spMk id="8" creationId="{4D62F8FC-E19C-FD0B-35D0-50AE1243D23D}"/>
          </ac:spMkLst>
        </pc:spChg>
        <pc:spChg chg="add mod">
          <ac:chgData name="Heather Doyle" userId="6beed007-2198-468a-bd51-f48a73458ed2" providerId="ADAL" clId="{7B9602BE-65B9-4397-BB5C-4A67562BF0D4}" dt="2026-06-18T13:33:00.770" v="7325" actId="1076"/>
          <ac:spMkLst>
            <pc:docMk/>
            <pc:sldMk cId="3423015022" sldId="267"/>
            <ac:spMk id="14" creationId="{335608DF-99B8-21CE-AA1E-911D9B86A0AF}"/>
          </ac:spMkLst>
        </pc:spChg>
        <pc:spChg chg="add mod">
          <ac:chgData name="Heather Doyle" userId="6beed007-2198-468a-bd51-f48a73458ed2" providerId="ADAL" clId="{7B9602BE-65B9-4397-BB5C-4A67562BF0D4}" dt="2026-06-18T13:33:47.043" v="7373" actId="1582"/>
          <ac:spMkLst>
            <pc:docMk/>
            <pc:sldMk cId="3423015022" sldId="267"/>
            <ac:spMk id="20" creationId="{59BF90DF-9851-7868-224B-DECD1CD15318}"/>
          </ac:spMkLst>
        </pc:spChg>
        <pc:graphicFrameChg chg="del mod modGraphic">
          <ac:chgData name="Heather Doyle" userId="6beed007-2198-468a-bd51-f48a73458ed2" providerId="ADAL" clId="{7B9602BE-65B9-4397-BB5C-4A67562BF0D4}" dt="2026-06-18T13:22:57.627" v="6722" actId="478"/>
          <ac:graphicFrameMkLst>
            <pc:docMk/>
            <pc:sldMk cId="3423015022" sldId="267"/>
            <ac:graphicFrameMk id="2" creationId="{E9CA30C5-5CF9-863E-67BC-DBE769A416B2}"/>
          </ac:graphicFrameMkLst>
        </pc:graphicFrameChg>
        <pc:graphicFrameChg chg="add mod modGraphic">
          <ac:chgData name="Heather Doyle" userId="6beed007-2198-468a-bd51-f48a73458ed2" providerId="ADAL" clId="{7B9602BE-65B9-4397-BB5C-4A67562BF0D4}" dt="2026-06-18T13:33:03.177" v="7326" actId="1076"/>
          <ac:graphicFrameMkLst>
            <pc:docMk/>
            <pc:sldMk cId="3423015022" sldId="267"/>
            <ac:graphicFrameMk id="3" creationId="{2658E3D5-71F0-C313-96D6-2F5E3C5EE2A7}"/>
          </ac:graphicFrameMkLst>
        </pc:graphicFrameChg>
        <pc:cxnChg chg="add mod">
          <ac:chgData name="Heather Doyle" userId="6beed007-2198-468a-bd51-f48a73458ed2" providerId="ADAL" clId="{7B9602BE-65B9-4397-BB5C-4A67562BF0D4}" dt="2026-06-18T13:33:10.557" v="7328" actId="14100"/>
          <ac:cxnSpMkLst>
            <pc:docMk/>
            <pc:sldMk cId="3423015022" sldId="267"/>
            <ac:cxnSpMk id="10" creationId="{7F44F714-7328-22AC-16E9-B3495BA9ABF7}"/>
          </ac:cxnSpMkLst>
        </pc:cxnChg>
        <pc:cxnChg chg="add mod">
          <ac:chgData name="Heather Doyle" userId="6beed007-2198-468a-bd51-f48a73458ed2" providerId="ADAL" clId="{7B9602BE-65B9-4397-BB5C-4A67562BF0D4}" dt="2026-06-18T13:33:13.868" v="7329" actId="14100"/>
          <ac:cxnSpMkLst>
            <pc:docMk/>
            <pc:sldMk cId="3423015022" sldId="267"/>
            <ac:cxnSpMk id="15" creationId="{9341B5D9-8515-F377-04F9-10B7944CDD38}"/>
          </ac:cxnSpMkLst>
        </pc:cxnChg>
        <pc:cxnChg chg="add del mod">
          <ac:chgData name="Heather Doyle" userId="6beed007-2198-468a-bd51-f48a73458ed2" providerId="ADAL" clId="{7B9602BE-65B9-4397-BB5C-4A67562BF0D4}" dt="2026-06-18T13:35:02.849" v="7384" actId="478"/>
          <ac:cxnSpMkLst>
            <pc:docMk/>
            <pc:sldMk cId="3423015022" sldId="267"/>
            <ac:cxnSpMk id="21" creationId="{A9D31A1D-90B6-A0A6-1CB4-306FD2C9F5CB}"/>
          </ac:cxnSpMkLst>
        </pc:cxnChg>
        <pc:cxnChg chg="add mod">
          <ac:chgData name="Heather Doyle" userId="6beed007-2198-468a-bd51-f48a73458ed2" providerId="ADAL" clId="{7B9602BE-65B9-4397-BB5C-4A67562BF0D4}" dt="2026-06-18T13:34:07.611" v="7380" actId="14100"/>
          <ac:cxnSpMkLst>
            <pc:docMk/>
            <pc:sldMk cId="3423015022" sldId="267"/>
            <ac:cxnSpMk id="22" creationId="{22CC1D53-4365-FB4E-3C07-391321D5CDE7}"/>
          </ac:cxnSpMkLst>
        </pc:cxnChg>
      </pc:sldChg>
      <pc:sldChg chg="addSp modSp del">
        <pc:chgData name="Heather Doyle" userId="6beed007-2198-468a-bd51-f48a73458ed2" providerId="ADAL" clId="{7B9602BE-65B9-4397-BB5C-4A67562BF0D4}" dt="2026-06-18T13:32:34.707" v="7323" actId="2696"/>
        <pc:sldMkLst>
          <pc:docMk/>
          <pc:sldMk cId="3667121460" sldId="268"/>
        </pc:sldMkLst>
        <pc:cxnChg chg="add mod">
          <ac:chgData name="Heather Doyle" userId="6beed007-2198-468a-bd51-f48a73458ed2" providerId="ADAL" clId="{7B9602BE-65B9-4397-BB5C-4A67562BF0D4}" dt="2026-06-18T13:28:15.895" v="7004"/>
          <ac:cxnSpMkLst>
            <pc:docMk/>
            <pc:sldMk cId="3667121460" sldId="268"/>
            <ac:cxnSpMk id="2" creationId="{141F7584-90F6-AA89-4C75-32A1A4A35988}"/>
          </ac:cxnSpMkLst>
        </pc:cxnChg>
      </pc:sldChg>
      <pc:sldChg chg="del">
        <pc:chgData name="Heather Doyle" userId="6beed007-2198-468a-bd51-f48a73458ed2" providerId="ADAL" clId="{7B9602BE-65B9-4397-BB5C-4A67562BF0D4}" dt="2026-06-18T13:34:55.121" v="7382" actId="2696"/>
        <pc:sldMkLst>
          <pc:docMk/>
          <pc:sldMk cId="3538951236" sldId="269"/>
        </pc:sldMkLst>
      </pc:sldChg>
      <pc:sldChg chg="del">
        <pc:chgData name="Heather Doyle" userId="6beed007-2198-468a-bd51-f48a73458ed2" providerId="ADAL" clId="{7B9602BE-65B9-4397-BB5C-4A67562BF0D4}" dt="2026-06-18T13:34:51.342" v="7381" actId="2696"/>
        <pc:sldMkLst>
          <pc:docMk/>
          <pc:sldMk cId="1343337545" sldId="270"/>
        </pc:sldMkLst>
      </pc:sldChg>
      <pc:sldChg chg="modSp mod">
        <pc:chgData name="Heather Doyle" userId="6beed007-2198-468a-bd51-f48a73458ed2" providerId="ADAL" clId="{7B9602BE-65B9-4397-BB5C-4A67562BF0D4}" dt="2026-06-18T10:09:14.652" v="1789" actId="20577"/>
        <pc:sldMkLst>
          <pc:docMk/>
          <pc:sldMk cId="1582051057" sldId="271"/>
        </pc:sldMkLst>
        <pc:spChg chg="mod">
          <ac:chgData name="Heather Doyle" userId="6beed007-2198-468a-bd51-f48a73458ed2" providerId="ADAL" clId="{7B9602BE-65B9-4397-BB5C-4A67562BF0D4}" dt="2026-06-18T10:09:14.652" v="1789" actId="20577"/>
          <ac:spMkLst>
            <pc:docMk/>
            <pc:sldMk cId="1582051057" sldId="271"/>
            <ac:spMk id="3" creationId="{E5F4D012-6944-4EA6-0445-31F09FE5299D}"/>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BEB3381-53D8-4569-9086-2B43C4AF53F5}" type="datetimeFigureOut">
              <a:rPr lang="en-GB" smtClean="0"/>
              <a:t>18/06/2026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43956FE-C80F-4071-9B22-D85BFE0EF328}" type="slidenum">
              <a:rPr lang="en-GB" smtClean="0"/>
              <a:t>‹#›</a:t>
            </a:fld>
            <a:endParaRPr lang="en-GB"/>
          </a:p>
        </p:txBody>
      </p:sp>
    </p:spTree>
    <p:extLst>
      <p:ext uri="{BB962C8B-B14F-4D97-AF65-F5344CB8AC3E}">
        <p14:creationId xmlns:p14="http://schemas.microsoft.com/office/powerpoint/2010/main" val="16103123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43956FE-C80F-4071-9B22-D85BFE0EF328}" type="slidenum">
              <a:rPr lang="en-GB" smtClean="0"/>
              <a:t>12</a:t>
            </a:fld>
            <a:endParaRPr lang="en-GB"/>
          </a:p>
        </p:txBody>
      </p:sp>
    </p:spTree>
    <p:extLst>
      <p:ext uri="{BB962C8B-B14F-4D97-AF65-F5344CB8AC3E}">
        <p14:creationId xmlns:p14="http://schemas.microsoft.com/office/powerpoint/2010/main" val="40040539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270C1-8C16-A62E-ADAD-BE37B0B165CF}"/>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2A800EF5-9CD0-A7D7-D063-EB19012ED17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75398F7E-B5EA-91B9-9AC0-76D6AEABC630}"/>
              </a:ext>
            </a:extLst>
          </p:cNvPr>
          <p:cNvSpPr>
            <a:spLocks noGrp="1"/>
          </p:cNvSpPr>
          <p:nvPr>
            <p:ph type="dt" sz="half" idx="10"/>
          </p:nvPr>
        </p:nvSpPr>
        <p:spPr/>
        <p:txBody>
          <a:bodyPr/>
          <a:lstStyle/>
          <a:p>
            <a:fld id="{E3F942B4-CF5F-4940-BE2A-7ED900E8EDC7}" type="datetimeFigureOut">
              <a:rPr lang="en-GB" smtClean="0"/>
              <a:t>18/06/2026</a:t>
            </a:fld>
            <a:endParaRPr lang="en-GB"/>
          </a:p>
        </p:txBody>
      </p:sp>
      <p:sp>
        <p:nvSpPr>
          <p:cNvPr id="5" name="Footer Placeholder 4">
            <a:extLst>
              <a:ext uri="{FF2B5EF4-FFF2-40B4-BE49-F238E27FC236}">
                <a16:creationId xmlns:a16="http://schemas.microsoft.com/office/drawing/2014/main" id="{31964CFE-1E35-C372-C0B5-1804591BB4A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8763416-A34C-475E-C9E6-203D2FE3F69C}"/>
              </a:ext>
            </a:extLst>
          </p:cNvPr>
          <p:cNvSpPr>
            <a:spLocks noGrp="1"/>
          </p:cNvSpPr>
          <p:nvPr>
            <p:ph type="sldNum" sz="quarter" idx="12"/>
          </p:nvPr>
        </p:nvSpPr>
        <p:spPr/>
        <p:txBody>
          <a:bodyPr/>
          <a:lstStyle/>
          <a:p>
            <a:fld id="{7EB522CB-2DC5-462D-B6F1-B9F6BDC10414}" type="slidenum">
              <a:rPr lang="en-GB" smtClean="0"/>
              <a:t>‹#›</a:t>
            </a:fld>
            <a:endParaRPr lang="en-GB"/>
          </a:p>
        </p:txBody>
      </p:sp>
    </p:spTree>
    <p:extLst>
      <p:ext uri="{BB962C8B-B14F-4D97-AF65-F5344CB8AC3E}">
        <p14:creationId xmlns:p14="http://schemas.microsoft.com/office/powerpoint/2010/main" val="10789769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6658CD-1F1E-232D-9CD4-FAE33F8D090A}"/>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274D83B9-2CDC-BD89-B8E0-04240E249635}"/>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26A52555-F40F-17E5-9F0D-193CFFBCA8C7}"/>
              </a:ext>
            </a:extLst>
          </p:cNvPr>
          <p:cNvSpPr>
            <a:spLocks noGrp="1"/>
          </p:cNvSpPr>
          <p:nvPr>
            <p:ph type="dt" sz="half" idx="10"/>
          </p:nvPr>
        </p:nvSpPr>
        <p:spPr/>
        <p:txBody>
          <a:bodyPr/>
          <a:lstStyle/>
          <a:p>
            <a:fld id="{E3F942B4-CF5F-4940-BE2A-7ED900E8EDC7}" type="datetimeFigureOut">
              <a:rPr lang="en-GB" smtClean="0"/>
              <a:t>18/06/2026</a:t>
            </a:fld>
            <a:endParaRPr lang="en-GB"/>
          </a:p>
        </p:txBody>
      </p:sp>
      <p:sp>
        <p:nvSpPr>
          <p:cNvPr id="5" name="Footer Placeholder 4">
            <a:extLst>
              <a:ext uri="{FF2B5EF4-FFF2-40B4-BE49-F238E27FC236}">
                <a16:creationId xmlns:a16="http://schemas.microsoft.com/office/drawing/2014/main" id="{5982AD71-F0BF-AB0A-FEA8-BDA9643CBD9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919D779-8A3B-8825-0700-4669DD803FA7}"/>
              </a:ext>
            </a:extLst>
          </p:cNvPr>
          <p:cNvSpPr>
            <a:spLocks noGrp="1"/>
          </p:cNvSpPr>
          <p:nvPr>
            <p:ph type="sldNum" sz="quarter" idx="12"/>
          </p:nvPr>
        </p:nvSpPr>
        <p:spPr/>
        <p:txBody>
          <a:bodyPr/>
          <a:lstStyle/>
          <a:p>
            <a:fld id="{7EB522CB-2DC5-462D-B6F1-B9F6BDC10414}" type="slidenum">
              <a:rPr lang="en-GB" smtClean="0"/>
              <a:t>‹#›</a:t>
            </a:fld>
            <a:endParaRPr lang="en-GB"/>
          </a:p>
        </p:txBody>
      </p:sp>
    </p:spTree>
    <p:extLst>
      <p:ext uri="{BB962C8B-B14F-4D97-AF65-F5344CB8AC3E}">
        <p14:creationId xmlns:p14="http://schemas.microsoft.com/office/powerpoint/2010/main" val="2607715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DE93B17-0042-A0B3-B6D0-6950DA2BD4AB}"/>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89E1C7A3-92D7-5AE0-3B94-776529ECB395}"/>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0CC91146-FDA3-60AF-3759-97760C09D13E}"/>
              </a:ext>
            </a:extLst>
          </p:cNvPr>
          <p:cNvSpPr>
            <a:spLocks noGrp="1"/>
          </p:cNvSpPr>
          <p:nvPr>
            <p:ph type="dt" sz="half" idx="10"/>
          </p:nvPr>
        </p:nvSpPr>
        <p:spPr/>
        <p:txBody>
          <a:bodyPr/>
          <a:lstStyle/>
          <a:p>
            <a:fld id="{E3F942B4-CF5F-4940-BE2A-7ED900E8EDC7}" type="datetimeFigureOut">
              <a:rPr lang="en-GB" smtClean="0"/>
              <a:t>18/06/2026</a:t>
            </a:fld>
            <a:endParaRPr lang="en-GB"/>
          </a:p>
        </p:txBody>
      </p:sp>
      <p:sp>
        <p:nvSpPr>
          <p:cNvPr id="5" name="Footer Placeholder 4">
            <a:extLst>
              <a:ext uri="{FF2B5EF4-FFF2-40B4-BE49-F238E27FC236}">
                <a16:creationId xmlns:a16="http://schemas.microsoft.com/office/drawing/2014/main" id="{EA03F29D-3763-59A7-B73C-99A05290161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0694750-7962-9C04-D385-66E66083BB64}"/>
              </a:ext>
            </a:extLst>
          </p:cNvPr>
          <p:cNvSpPr>
            <a:spLocks noGrp="1"/>
          </p:cNvSpPr>
          <p:nvPr>
            <p:ph type="sldNum" sz="quarter" idx="12"/>
          </p:nvPr>
        </p:nvSpPr>
        <p:spPr/>
        <p:txBody>
          <a:bodyPr/>
          <a:lstStyle/>
          <a:p>
            <a:fld id="{7EB522CB-2DC5-462D-B6F1-B9F6BDC10414}" type="slidenum">
              <a:rPr lang="en-GB" smtClean="0"/>
              <a:t>‹#›</a:t>
            </a:fld>
            <a:endParaRPr lang="en-GB"/>
          </a:p>
        </p:txBody>
      </p:sp>
    </p:spTree>
    <p:extLst>
      <p:ext uri="{BB962C8B-B14F-4D97-AF65-F5344CB8AC3E}">
        <p14:creationId xmlns:p14="http://schemas.microsoft.com/office/powerpoint/2010/main" val="29765407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03CC18-C382-CDD6-7023-D3C179AE11CC}"/>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BEFE4077-B337-7B65-BFE5-0076E087507C}"/>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4976B87B-1C66-4C23-B2EB-0EBC7351EC25}"/>
              </a:ext>
            </a:extLst>
          </p:cNvPr>
          <p:cNvSpPr>
            <a:spLocks noGrp="1"/>
          </p:cNvSpPr>
          <p:nvPr>
            <p:ph type="dt" sz="half" idx="10"/>
          </p:nvPr>
        </p:nvSpPr>
        <p:spPr/>
        <p:txBody>
          <a:bodyPr/>
          <a:lstStyle/>
          <a:p>
            <a:fld id="{E3F942B4-CF5F-4940-BE2A-7ED900E8EDC7}" type="datetimeFigureOut">
              <a:rPr lang="en-GB" smtClean="0"/>
              <a:t>18/06/2026</a:t>
            </a:fld>
            <a:endParaRPr lang="en-GB"/>
          </a:p>
        </p:txBody>
      </p:sp>
      <p:sp>
        <p:nvSpPr>
          <p:cNvPr id="5" name="Footer Placeholder 4">
            <a:extLst>
              <a:ext uri="{FF2B5EF4-FFF2-40B4-BE49-F238E27FC236}">
                <a16:creationId xmlns:a16="http://schemas.microsoft.com/office/drawing/2014/main" id="{852FC252-F4B3-73EC-121A-EB2884B2EBE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07A070A-E411-8BC8-C19B-BB9427BC6DBA}"/>
              </a:ext>
            </a:extLst>
          </p:cNvPr>
          <p:cNvSpPr>
            <a:spLocks noGrp="1"/>
          </p:cNvSpPr>
          <p:nvPr>
            <p:ph type="sldNum" sz="quarter" idx="12"/>
          </p:nvPr>
        </p:nvSpPr>
        <p:spPr/>
        <p:txBody>
          <a:bodyPr/>
          <a:lstStyle/>
          <a:p>
            <a:fld id="{7EB522CB-2DC5-462D-B6F1-B9F6BDC10414}" type="slidenum">
              <a:rPr lang="en-GB" smtClean="0"/>
              <a:t>‹#›</a:t>
            </a:fld>
            <a:endParaRPr lang="en-GB"/>
          </a:p>
        </p:txBody>
      </p:sp>
    </p:spTree>
    <p:extLst>
      <p:ext uri="{BB962C8B-B14F-4D97-AF65-F5344CB8AC3E}">
        <p14:creationId xmlns:p14="http://schemas.microsoft.com/office/powerpoint/2010/main" val="34426680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A65D2-EB32-FB98-6887-73AAAB5A9A54}"/>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D5E688A1-A092-3D7C-233A-AAF568972C4E}"/>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A79B21B3-7398-88DF-AF58-53A1E079E504}"/>
              </a:ext>
            </a:extLst>
          </p:cNvPr>
          <p:cNvSpPr>
            <a:spLocks noGrp="1"/>
          </p:cNvSpPr>
          <p:nvPr>
            <p:ph type="dt" sz="half" idx="10"/>
          </p:nvPr>
        </p:nvSpPr>
        <p:spPr/>
        <p:txBody>
          <a:bodyPr/>
          <a:lstStyle/>
          <a:p>
            <a:fld id="{E3F942B4-CF5F-4940-BE2A-7ED900E8EDC7}" type="datetimeFigureOut">
              <a:rPr lang="en-GB" smtClean="0"/>
              <a:t>18/06/2026</a:t>
            </a:fld>
            <a:endParaRPr lang="en-GB"/>
          </a:p>
        </p:txBody>
      </p:sp>
      <p:sp>
        <p:nvSpPr>
          <p:cNvPr id="5" name="Footer Placeholder 4">
            <a:extLst>
              <a:ext uri="{FF2B5EF4-FFF2-40B4-BE49-F238E27FC236}">
                <a16:creationId xmlns:a16="http://schemas.microsoft.com/office/drawing/2014/main" id="{F2A9C035-F96D-6552-26CE-4E860E30D23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B1B719C-1AD2-73B8-C747-489E5490CEA2}"/>
              </a:ext>
            </a:extLst>
          </p:cNvPr>
          <p:cNvSpPr>
            <a:spLocks noGrp="1"/>
          </p:cNvSpPr>
          <p:nvPr>
            <p:ph type="sldNum" sz="quarter" idx="12"/>
          </p:nvPr>
        </p:nvSpPr>
        <p:spPr/>
        <p:txBody>
          <a:bodyPr/>
          <a:lstStyle/>
          <a:p>
            <a:fld id="{7EB522CB-2DC5-462D-B6F1-B9F6BDC10414}" type="slidenum">
              <a:rPr lang="en-GB" smtClean="0"/>
              <a:t>‹#›</a:t>
            </a:fld>
            <a:endParaRPr lang="en-GB"/>
          </a:p>
        </p:txBody>
      </p:sp>
    </p:spTree>
    <p:extLst>
      <p:ext uri="{BB962C8B-B14F-4D97-AF65-F5344CB8AC3E}">
        <p14:creationId xmlns:p14="http://schemas.microsoft.com/office/powerpoint/2010/main" val="9077718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BFAF7B-05C8-2C38-7862-891EA78763BE}"/>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412C964E-F6DF-250F-954E-8841DB9B36D4}"/>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8BF67A50-B7AD-82AB-04F7-74EAA4B726F2}"/>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63DF40AE-7061-FB8D-CE7E-E093CA815080}"/>
              </a:ext>
            </a:extLst>
          </p:cNvPr>
          <p:cNvSpPr>
            <a:spLocks noGrp="1"/>
          </p:cNvSpPr>
          <p:nvPr>
            <p:ph type="dt" sz="half" idx="10"/>
          </p:nvPr>
        </p:nvSpPr>
        <p:spPr/>
        <p:txBody>
          <a:bodyPr/>
          <a:lstStyle/>
          <a:p>
            <a:fld id="{E3F942B4-CF5F-4940-BE2A-7ED900E8EDC7}" type="datetimeFigureOut">
              <a:rPr lang="en-GB" smtClean="0"/>
              <a:t>18/06/2026</a:t>
            </a:fld>
            <a:endParaRPr lang="en-GB"/>
          </a:p>
        </p:txBody>
      </p:sp>
      <p:sp>
        <p:nvSpPr>
          <p:cNvPr id="6" name="Footer Placeholder 5">
            <a:extLst>
              <a:ext uri="{FF2B5EF4-FFF2-40B4-BE49-F238E27FC236}">
                <a16:creationId xmlns:a16="http://schemas.microsoft.com/office/drawing/2014/main" id="{DFB1F5F1-BD02-8343-AE2B-C21A63471B0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6071905-876C-7FF8-A673-5329A6D06EAD}"/>
              </a:ext>
            </a:extLst>
          </p:cNvPr>
          <p:cNvSpPr>
            <a:spLocks noGrp="1"/>
          </p:cNvSpPr>
          <p:nvPr>
            <p:ph type="sldNum" sz="quarter" idx="12"/>
          </p:nvPr>
        </p:nvSpPr>
        <p:spPr/>
        <p:txBody>
          <a:bodyPr/>
          <a:lstStyle/>
          <a:p>
            <a:fld id="{7EB522CB-2DC5-462D-B6F1-B9F6BDC10414}" type="slidenum">
              <a:rPr lang="en-GB" smtClean="0"/>
              <a:t>‹#›</a:t>
            </a:fld>
            <a:endParaRPr lang="en-GB"/>
          </a:p>
        </p:txBody>
      </p:sp>
    </p:spTree>
    <p:extLst>
      <p:ext uri="{BB962C8B-B14F-4D97-AF65-F5344CB8AC3E}">
        <p14:creationId xmlns:p14="http://schemas.microsoft.com/office/powerpoint/2010/main" val="32008972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C83A91-545D-3D25-61DC-C9828072F234}"/>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C48DE59A-E9CA-E550-6B96-5CD3375871E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8F13185E-871E-559D-46CD-136AE53AB8A3}"/>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1059AE31-F029-7B32-03EA-8FD6742E1ED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BB99F10A-E5C8-286B-5A8C-E0C12782D4D8}"/>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15A11011-3DE0-815F-887E-F2602F353D40}"/>
              </a:ext>
            </a:extLst>
          </p:cNvPr>
          <p:cNvSpPr>
            <a:spLocks noGrp="1"/>
          </p:cNvSpPr>
          <p:nvPr>
            <p:ph type="dt" sz="half" idx="10"/>
          </p:nvPr>
        </p:nvSpPr>
        <p:spPr/>
        <p:txBody>
          <a:bodyPr/>
          <a:lstStyle/>
          <a:p>
            <a:fld id="{E3F942B4-CF5F-4940-BE2A-7ED900E8EDC7}" type="datetimeFigureOut">
              <a:rPr lang="en-GB" smtClean="0"/>
              <a:t>18/06/2026</a:t>
            </a:fld>
            <a:endParaRPr lang="en-GB"/>
          </a:p>
        </p:txBody>
      </p:sp>
      <p:sp>
        <p:nvSpPr>
          <p:cNvPr id="8" name="Footer Placeholder 7">
            <a:extLst>
              <a:ext uri="{FF2B5EF4-FFF2-40B4-BE49-F238E27FC236}">
                <a16:creationId xmlns:a16="http://schemas.microsoft.com/office/drawing/2014/main" id="{0469C449-32EA-B6E5-A374-1481F32D5E4D}"/>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8ED5DCFD-71B8-DDF3-CD70-F5D1A4419A56}"/>
              </a:ext>
            </a:extLst>
          </p:cNvPr>
          <p:cNvSpPr>
            <a:spLocks noGrp="1"/>
          </p:cNvSpPr>
          <p:nvPr>
            <p:ph type="sldNum" sz="quarter" idx="12"/>
          </p:nvPr>
        </p:nvSpPr>
        <p:spPr/>
        <p:txBody>
          <a:bodyPr/>
          <a:lstStyle/>
          <a:p>
            <a:fld id="{7EB522CB-2DC5-462D-B6F1-B9F6BDC10414}" type="slidenum">
              <a:rPr lang="en-GB" smtClean="0"/>
              <a:t>‹#›</a:t>
            </a:fld>
            <a:endParaRPr lang="en-GB"/>
          </a:p>
        </p:txBody>
      </p:sp>
    </p:spTree>
    <p:extLst>
      <p:ext uri="{BB962C8B-B14F-4D97-AF65-F5344CB8AC3E}">
        <p14:creationId xmlns:p14="http://schemas.microsoft.com/office/powerpoint/2010/main" val="15402533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28019F-5F20-2DD4-2053-6CBF0B8DDDAD}"/>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BB7B85E1-0337-A661-3E9C-365DEF32254C}"/>
              </a:ext>
            </a:extLst>
          </p:cNvPr>
          <p:cNvSpPr>
            <a:spLocks noGrp="1"/>
          </p:cNvSpPr>
          <p:nvPr>
            <p:ph type="dt" sz="half" idx="10"/>
          </p:nvPr>
        </p:nvSpPr>
        <p:spPr/>
        <p:txBody>
          <a:bodyPr/>
          <a:lstStyle/>
          <a:p>
            <a:fld id="{E3F942B4-CF5F-4940-BE2A-7ED900E8EDC7}" type="datetimeFigureOut">
              <a:rPr lang="en-GB" smtClean="0"/>
              <a:t>18/06/2026</a:t>
            </a:fld>
            <a:endParaRPr lang="en-GB"/>
          </a:p>
        </p:txBody>
      </p:sp>
      <p:sp>
        <p:nvSpPr>
          <p:cNvPr id="4" name="Footer Placeholder 3">
            <a:extLst>
              <a:ext uri="{FF2B5EF4-FFF2-40B4-BE49-F238E27FC236}">
                <a16:creationId xmlns:a16="http://schemas.microsoft.com/office/drawing/2014/main" id="{838BE462-7028-E16F-4F59-517F432C294F}"/>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F46DCF08-2C93-1D17-767D-A03520553339}"/>
              </a:ext>
            </a:extLst>
          </p:cNvPr>
          <p:cNvSpPr>
            <a:spLocks noGrp="1"/>
          </p:cNvSpPr>
          <p:nvPr>
            <p:ph type="sldNum" sz="quarter" idx="12"/>
          </p:nvPr>
        </p:nvSpPr>
        <p:spPr/>
        <p:txBody>
          <a:bodyPr/>
          <a:lstStyle/>
          <a:p>
            <a:fld id="{7EB522CB-2DC5-462D-B6F1-B9F6BDC10414}" type="slidenum">
              <a:rPr lang="en-GB" smtClean="0"/>
              <a:t>‹#›</a:t>
            </a:fld>
            <a:endParaRPr lang="en-GB"/>
          </a:p>
        </p:txBody>
      </p:sp>
    </p:spTree>
    <p:extLst>
      <p:ext uri="{BB962C8B-B14F-4D97-AF65-F5344CB8AC3E}">
        <p14:creationId xmlns:p14="http://schemas.microsoft.com/office/powerpoint/2010/main" val="2798395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20A9F33-7302-AC10-716B-B7A31EE0055C}"/>
              </a:ext>
            </a:extLst>
          </p:cNvPr>
          <p:cNvSpPr>
            <a:spLocks noGrp="1"/>
          </p:cNvSpPr>
          <p:nvPr>
            <p:ph type="dt" sz="half" idx="10"/>
          </p:nvPr>
        </p:nvSpPr>
        <p:spPr/>
        <p:txBody>
          <a:bodyPr/>
          <a:lstStyle/>
          <a:p>
            <a:fld id="{E3F942B4-CF5F-4940-BE2A-7ED900E8EDC7}" type="datetimeFigureOut">
              <a:rPr lang="en-GB" smtClean="0"/>
              <a:t>18/06/2026</a:t>
            </a:fld>
            <a:endParaRPr lang="en-GB"/>
          </a:p>
        </p:txBody>
      </p:sp>
      <p:sp>
        <p:nvSpPr>
          <p:cNvPr id="3" name="Footer Placeholder 2">
            <a:extLst>
              <a:ext uri="{FF2B5EF4-FFF2-40B4-BE49-F238E27FC236}">
                <a16:creationId xmlns:a16="http://schemas.microsoft.com/office/drawing/2014/main" id="{79FFD07A-C585-18B1-EFB9-FEDF5FD69B2D}"/>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ADE8E10B-F152-0300-05DA-C7AB1DFBF9E2}"/>
              </a:ext>
            </a:extLst>
          </p:cNvPr>
          <p:cNvSpPr>
            <a:spLocks noGrp="1"/>
          </p:cNvSpPr>
          <p:nvPr>
            <p:ph type="sldNum" sz="quarter" idx="12"/>
          </p:nvPr>
        </p:nvSpPr>
        <p:spPr/>
        <p:txBody>
          <a:bodyPr/>
          <a:lstStyle/>
          <a:p>
            <a:fld id="{7EB522CB-2DC5-462D-B6F1-B9F6BDC10414}" type="slidenum">
              <a:rPr lang="en-GB" smtClean="0"/>
              <a:t>‹#›</a:t>
            </a:fld>
            <a:endParaRPr lang="en-GB"/>
          </a:p>
        </p:txBody>
      </p:sp>
    </p:spTree>
    <p:extLst>
      <p:ext uri="{BB962C8B-B14F-4D97-AF65-F5344CB8AC3E}">
        <p14:creationId xmlns:p14="http://schemas.microsoft.com/office/powerpoint/2010/main" val="32165226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389555-B637-CAE5-E76F-7B20F9984B0C}"/>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E6D01116-A536-6874-9C1E-EC2ECD0BA4D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20B535BD-0866-D5D2-B98B-767B2EC9CCF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D8D5AF71-DA23-9268-1D6C-0A75C07EF85F}"/>
              </a:ext>
            </a:extLst>
          </p:cNvPr>
          <p:cNvSpPr>
            <a:spLocks noGrp="1"/>
          </p:cNvSpPr>
          <p:nvPr>
            <p:ph type="dt" sz="half" idx="10"/>
          </p:nvPr>
        </p:nvSpPr>
        <p:spPr/>
        <p:txBody>
          <a:bodyPr/>
          <a:lstStyle/>
          <a:p>
            <a:fld id="{E3F942B4-CF5F-4940-BE2A-7ED900E8EDC7}" type="datetimeFigureOut">
              <a:rPr lang="en-GB" smtClean="0"/>
              <a:t>18/06/2026</a:t>
            </a:fld>
            <a:endParaRPr lang="en-GB"/>
          </a:p>
        </p:txBody>
      </p:sp>
      <p:sp>
        <p:nvSpPr>
          <p:cNvPr id="6" name="Footer Placeholder 5">
            <a:extLst>
              <a:ext uri="{FF2B5EF4-FFF2-40B4-BE49-F238E27FC236}">
                <a16:creationId xmlns:a16="http://schemas.microsoft.com/office/drawing/2014/main" id="{772E13AD-AAB8-41D3-DA5B-0F5DE45DF9E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2335214-A511-51D3-8596-799F24938C09}"/>
              </a:ext>
            </a:extLst>
          </p:cNvPr>
          <p:cNvSpPr>
            <a:spLocks noGrp="1"/>
          </p:cNvSpPr>
          <p:nvPr>
            <p:ph type="sldNum" sz="quarter" idx="12"/>
          </p:nvPr>
        </p:nvSpPr>
        <p:spPr/>
        <p:txBody>
          <a:bodyPr/>
          <a:lstStyle/>
          <a:p>
            <a:fld id="{7EB522CB-2DC5-462D-B6F1-B9F6BDC10414}" type="slidenum">
              <a:rPr lang="en-GB" smtClean="0"/>
              <a:t>‹#›</a:t>
            </a:fld>
            <a:endParaRPr lang="en-GB"/>
          </a:p>
        </p:txBody>
      </p:sp>
    </p:spTree>
    <p:extLst>
      <p:ext uri="{BB962C8B-B14F-4D97-AF65-F5344CB8AC3E}">
        <p14:creationId xmlns:p14="http://schemas.microsoft.com/office/powerpoint/2010/main" val="25287063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EC8A96-CC8B-AFFF-CB7E-8744EA1D0E47}"/>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F3AEE24C-7966-8E41-AC86-38995748EC6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F92A93A6-1A9A-D6A7-FA0B-902214C4967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ADA85538-AC76-3A8F-8D94-01E9F2558D4D}"/>
              </a:ext>
            </a:extLst>
          </p:cNvPr>
          <p:cNvSpPr>
            <a:spLocks noGrp="1"/>
          </p:cNvSpPr>
          <p:nvPr>
            <p:ph type="dt" sz="half" idx="10"/>
          </p:nvPr>
        </p:nvSpPr>
        <p:spPr/>
        <p:txBody>
          <a:bodyPr/>
          <a:lstStyle/>
          <a:p>
            <a:fld id="{E3F942B4-CF5F-4940-BE2A-7ED900E8EDC7}" type="datetimeFigureOut">
              <a:rPr lang="en-GB" smtClean="0"/>
              <a:t>18/06/2026</a:t>
            </a:fld>
            <a:endParaRPr lang="en-GB"/>
          </a:p>
        </p:txBody>
      </p:sp>
      <p:sp>
        <p:nvSpPr>
          <p:cNvPr id="6" name="Footer Placeholder 5">
            <a:extLst>
              <a:ext uri="{FF2B5EF4-FFF2-40B4-BE49-F238E27FC236}">
                <a16:creationId xmlns:a16="http://schemas.microsoft.com/office/drawing/2014/main" id="{B21EDB1A-44F0-DBFF-6380-7381CF061A4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1FE8714-E759-14DD-C028-EEBA710FCC47}"/>
              </a:ext>
            </a:extLst>
          </p:cNvPr>
          <p:cNvSpPr>
            <a:spLocks noGrp="1"/>
          </p:cNvSpPr>
          <p:nvPr>
            <p:ph type="sldNum" sz="quarter" idx="12"/>
          </p:nvPr>
        </p:nvSpPr>
        <p:spPr/>
        <p:txBody>
          <a:bodyPr/>
          <a:lstStyle/>
          <a:p>
            <a:fld id="{7EB522CB-2DC5-462D-B6F1-B9F6BDC10414}" type="slidenum">
              <a:rPr lang="en-GB" smtClean="0"/>
              <a:t>‹#›</a:t>
            </a:fld>
            <a:endParaRPr lang="en-GB"/>
          </a:p>
        </p:txBody>
      </p:sp>
    </p:spTree>
    <p:extLst>
      <p:ext uri="{BB962C8B-B14F-4D97-AF65-F5344CB8AC3E}">
        <p14:creationId xmlns:p14="http://schemas.microsoft.com/office/powerpoint/2010/main" val="13577566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9C52D0C-5B5C-B28A-C909-365BE534413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F4826834-F816-B355-C85E-7B1FDFFF817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009FF8E3-641E-CA74-4254-CDC93DF0BBE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3F942B4-CF5F-4940-BE2A-7ED900E8EDC7}" type="datetimeFigureOut">
              <a:rPr lang="en-GB" smtClean="0"/>
              <a:t>18/06/2026</a:t>
            </a:fld>
            <a:endParaRPr lang="en-GB"/>
          </a:p>
        </p:txBody>
      </p:sp>
      <p:sp>
        <p:nvSpPr>
          <p:cNvPr id="5" name="Footer Placeholder 4">
            <a:extLst>
              <a:ext uri="{FF2B5EF4-FFF2-40B4-BE49-F238E27FC236}">
                <a16:creationId xmlns:a16="http://schemas.microsoft.com/office/drawing/2014/main" id="{590F0EC5-8E4C-06B7-6D2A-2C2BA1AA67D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4E90381F-7465-6FAA-9A21-52D3FCACE8D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EB522CB-2DC5-462D-B6F1-B9F6BDC10414}" type="slidenum">
              <a:rPr lang="en-GB" smtClean="0"/>
              <a:t>‹#›</a:t>
            </a:fld>
            <a:endParaRPr lang="en-GB"/>
          </a:p>
        </p:txBody>
      </p:sp>
    </p:spTree>
    <p:extLst>
      <p:ext uri="{BB962C8B-B14F-4D97-AF65-F5344CB8AC3E}">
        <p14:creationId xmlns:p14="http://schemas.microsoft.com/office/powerpoint/2010/main" val="37688233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F86CDD-4C59-DED8-E695-1FC1DF97D2B5}"/>
              </a:ext>
            </a:extLst>
          </p:cNvPr>
          <p:cNvSpPr>
            <a:spLocks noGrp="1"/>
          </p:cNvSpPr>
          <p:nvPr>
            <p:ph type="ctrTitle"/>
          </p:nvPr>
        </p:nvSpPr>
        <p:spPr>
          <a:xfrm>
            <a:off x="481261" y="1650732"/>
            <a:ext cx="11794157" cy="847023"/>
          </a:xfrm>
        </p:spPr>
        <p:txBody>
          <a:bodyPr>
            <a:normAutofit/>
          </a:bodyPr>
          <a:lstStyle/>
          <a:p>
            <a:pPr algn="l"/>
            <a:r>
              <a:rPr lang="en-GB" sz="4000" b="1" u="sng">
                <a:solidFill>
                  <a:srgbClr val="002060"/>
                </a:solidFill>
              </a:rPr>
              <a:t>Sample ACR Project Write Ups</a:t>
            </a:r>
          </a:p>
        </p:txBody>
      </p:sp>
      <p:sp>
        <p:nvSpPr>
          <p:cNvPr id="3" name="Subtitle 2">
            <a:extLst>
              <a:ext uri="{FF2B5EF4-FFF2-40B4-BE49-F238E27FC236}">
                <a16:creationId xmlns:a16="http://schemas.microsoft.com/office/drawing/2014/main" id="{276165EA-76A9-6E46-E6C7-34E9326B8D72}"/>
              </a:ext>
            </a:extLst>
          </p:cNvPr>
          <p:cNvSpPr>
            <a:spLocks noGrp="1"/>
          </p:cNvSpPr>
          <p:nvPr>
            <p:ph type="subTitle" idx="1"/>
          </p:nvPr>
        </p:nvSpPr>
        <p:spPr>
          <a:xfrm>
            <a:off x="481261" y="2868329"/>
            <a:ext cx="11710737" cy="5188016"/>
          </a:xfrm>
        </p:spPr>
        <p:txBody>
          <a:bodyPr>
            <a:normAutofit/>
          </a:bodyPr>
          <a:lstStyle/>
          <a:p>
            <a:pPr algn="l"/>
            <a:r>
              <a:rPr lang="en-GB" sz="2800" dirty="0"/>
              <a:t>The subsequent slides give examples of good practice.  </a:t>
            </a:r>
          </a:p>
          <a:p>
            <a:pPr algn="l"/>
            <a:endParaRPr lang="en-GB" sz="2800" dirty="0"/>
          </a:p>
          <a:p>
            <a:pPr algn="l"/>
            <a:r>
              <a:rPr lang="en-GB" sz="2800" b="1" dirty="0"/>
              <a:t>Remember, this is a series of extracts, not a complete project write-up. And it only tells part of the story. Each of these examples was also  supported with relevant, detailed documentation and images</a:t>
            </a:r>
            <a:r>
              <a:rPr lang="en-GB" sz="2800" dirty="0"/>
              <a:t>.</a:t>
            </a:r>
          </a:p>
          <a:p>
            <a:pPr algn="l"/>
            <a:endParaRPr lang="en-GB" sz="2800" dirty="0"/>
          </a:p>
          <a:p>
            <a:pPr algn="l"/>
            <a:r>
              <a:rPr lang="en-GB" sz="2800" dirty="0"/>
              <a:t>For further guidance – see the Candidate E-portfolio Guidance Booklet in the Resource Section of </a:t>
            </a:r>
            <a:r>
              <a:rPr lang="en-GB" sz="2800" dirty="0" err="1"/>
              <a:t>Onefile</a:t>
            </a:r>
            <a:r>
              <a:rPr lang="en-GB" sz="2800" dirty="0"/>
              <a:t>.</a:t>
            </a:r>
          </a:p>
          <a:p>
            <a:pPr algn="l"/>
            <a:endParaRPr lang="en-GB" dirty="0"/>
          </a:p>
          <a:p>
            <a:pPr algn="l"/>
            <a:endParaRPr lang="en-GB" dirty="0"/>
          </a:p>
          <a:p>
            <a:pPr algn="l"/>
            <a:endParaRPr lang="en-GB" dirty="0"/>
          </a:p>
          <a:p>
            <a:pPr algn="l"/>
            <a:endParaRPr lang="en-GB" dirty="0"/>
          </a:p>
        </p:txBody>
      </p:sp>
      <p:pic>
        <p:nvPicPr>
          <p:cNvPr id="4" name="Picture 3">
            <a:extLst>
              <a:ext uri="{FF2B5EF4-FFF2-40B4-BE49-F238E27FC236}">
                <a16:creationId xmlns:a16="http://schemas.microsoft.com/office/drawing/2014/main" id="{D5D42FE8-3CF1-86FC-B5A4-190FC3E5871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48124" y="423511"/>
            <a:ext cx="3969834" cy="1067766"/>
          </a:xfrm>
          <a:prstGeom prst="rect">
            <a:avLst/>
          </a:prstGeom>
        </p:spPr>
      </p:pic>
    </p:spTree>
    <p:extLst>
      <p:ext uri="{BB962C8B-B14F-4D97-AF65-F5344CB8AC3E}">
        <p14:creationId xmlns:p14="http://schemas.microsoft.com/office/powerpoint/2010/main" val="14193024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AC889F-64DC-99D7-3CEE-D8BE9BAED8C0}"/>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37A0F96-C04E-D3DA-A813-05A3B5FAF162}"/>
              </a:ext>
            </a:extLst>
          </p:cNvPr>
          <p:cNvSpPr>
            <a:spLocks noGrp="1"/>
          </p:cNvSpPr>
          <p:nvPr>
            <p:ph idx="1"/>
          </p:nvPr>
        </p:nvSpPr>
        <p:spPr>
          <a:xfrm>
            <a:off x="417444" y="139148"/>
            <a:ext cx="7901608" cy="6718852"/>
          </a:xfrm>
          <a:ln w="28575">
            <a:solidFill>
              <a:srgbClr val="FF0000"/>
            </a:solidFill>
          </a:ln>
        </p:spPr>
        <p:txBody>
          <a:bodyPr>
            <a:noAutofit/>
          </a:bodyPr>
          <a:lstStyle/>
          <a:p>
            <a:pPr marL="0" indent="0">
              <a:buNone/>
            </a:pPr>
            <a:r>
              <a:rPr lang="en-GB" sz="1800" b="1" dirty="0"/>
              <a:t> Reflections</a:t>
            </a:r>
            <a:endParaRPr lang="en-GB" sz="1800" dirty="0"/>
          </a:p>
          <a:p>
            <a:pPr marL="0" indent="0">
              <a:buNone/>
            </a:pPr>
            <a:r>
              <a:rPr lang="en-GB" sz="1800" dirty="0"/>
              <a:t>Reflecting on the project, one of the most rewarding aspects was learning how to advocate for my ideas and defend a flexible, long-term approach in a context where multiple conservation philosophies coexisted. Over the course of five years, I had to navigate different viewpoints within the team and communicate the rationale behind each of my decisions clearly—while remaining open to feedback and collaboration.</a:t>
            </a:r>
            <a:br>
              <a:rPr lang="en-GB" sz="1800" dirty="0"/>
            </a:br>
            <a:br>
              <a:rPr lang="en-GB" sz="1800" dirty="0"/>
            </a:br>
            <a:r>
              <a:rPr lang="en-GB" sz="1800" dirty="0"/>
              <a:t>Perhaps most importantly, </a:t>
            </a:r>
            <a:r>
              <a:rPr lang="en-GB" sz="1800" dirty="0">
                <a:highlight>
                  <a:srgbClr val="FFFF00"/>
                </a:highlight>
              </a:rPr>
              <a:t>this project solidified my belief in the value of passive treatment and time-based interventions</a:t>
            </a:r>
            <a:r>
              <a:rPr lang="en-GB" sz="1800" dirty="0"/>
              <a:t>. </a:t>
            </a:r>
            <a:r>
              <a:rPr lang="en-GB" sz="1800" dirty="0">
                <a:highlight>
                  <a:srgbClr val="FFFF00"/>
                </a:highlight>
              </a:rPr>
              <a:t>It also reaffirmed how much I enjoy working on technically challenging and publicly visible projects—especially those that spark curiosity and conversation during studio tours and outreach events. The factory books have remained one of the most memorable and well-loved projects in our studio’s recent history.</a:t>
            </a:r>
          </a:p>
          <a:p>
            <a:pPr>
              <a:lnSpc>
                <a:spcPct val="115000"/>
              </a:lnSpc>
              <a:spcAft>
                <a:spcPts val="800"/>
              </a:spcAft>
              <a:buNone/>
            </a:pPr>
            <a:r>
              <a:rPr lang="en-GB" sz="1800" kern="100" dirty="0">
                <a:highlight>
                  <a:srgbClr val="FFFF00"/>
                </a:highlight>
                <a:latin typeface="Aptos" panose="020B0004020202020204" pitchFamily="34" charset="0"/>
                <a:ea typeface="Aptos" panose="020B0004020202020204" pitchFamily="34" charset="0"/>
                <a:cs typeface="Times New Roman" panose="02020603050405020304" pitchFamily="18" charset="0"/>
              </a:rPr>
              <a:t>	</a:t>
            </a:r>
            <a:endParaRPr lang="en-GB" sz="16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endParaRPr>
          </a:p>
        </p:txBody>
      </p:sp>
      <p:sp>
        <p:nvSpPr>
          <p:cNvPr id="4" name="TextBox 3">
            <a:extLst>
              <a:ext uri="{FF2B5EF4-FFF2-40B4-BE49-F238E27FC236}">
                <a16:creationId xmlns:a16="http://schemas.microsoft.com/office/drawing/2014/main" id="{46F4BEB7-7ACF-6FD7-E76B-AD06AAC05C81}"/>
              </a:ext>
            </a:extLst>
          </p:cNvPr>
          <p:cNvSpPr txBox="1"/>
          <p:nvPr/>
        </p:nvSpPr>
        <p:spPr>
          <a:xfrm>
            <a:off x="8617226" y="1693311"/>
            <a:ext cx="3309730" cy="3139321"/>
          </a:xfrm>
          <a:prstGeom prst="rect">
            <a:avLst/>
          </a:prstGeom>
          <a:solidFill>
            <a:srgbClr val="FFFF99"/>
          </a:solidFill>
          <a:ln w="28575">
            <a:solidFill>
              <a:schemeClr val="tx1"/>
            </a:solidFill>
          </a:ln>
        </p:spPr>
        <p:txBody>
          <a:bodyPr wrap="square" rtlCol="0">
            <a:spAutoFit/>
          </a:bodyPr>
          <a:lstStyle/>
          <a:p>
            <a:pPr>
              <a:spcAft>
                <a:spcPts val="800"/>
              </a:spcAf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Being able to reflect on and learn from your practice (standard 5.3) is an important part of your professional development. Things may not always go smoothly or perfectly, but there are always learning experiences in every project. Consider what your big ‘takeaways’ and reflect on your professional growth.</a:t>
            </a:r>
          </a:p>
        </p:txBody>
      </p:sp>
      <p:cxnSp>
        <p:nvCxnSpPr>
          <p:cNvPr id="6" name="Straight Arrow Connector 5">
            <a:extLst>
              <a:ext uri="{FF2B5EF4-FFF2-40B4-BE49-F238E27FC236}">
                <a16:creationId xmlns:a16="http://schemas.microsoft.com/office/drawing/2014/main" id="{757A8183-5142-BF3C-3071-FD9BE0A69C61}"/>
              </a:ext>
            </a:extLst>
          </p:cNvPr>
          <p:cNvCxnSpPr>
            <a:cxnSpLocks/>
          </p:cNvCxnSpPr>
          <p:nvPr/>
        </p:nvCxnSpPr>
        <p:spPr>
          <a:xfrm flipH="1" flipV="1">
            <a:off x="7628282" y="2034388"/>
            <a:ext cx="988944" cy="121671"/>
          </a:xfrm>
          <a:prstGeom prst="straightConnector1">
            <a:avLst/>
          </a:prstGeom>
          <a:ln w="28575"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21098295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91F0248B-A2EC-68F6-A55D-5183040234FA}"/>
              </a:ext>
            </a:extLst>
          </p:cNvPr>
          <p:cNvSpPr txBox="1"/>
          <p:nvPr/>
        </p:nvSpPr>
        <p:spPr>
          <a:xfrm>
            <a:off x="979369" y="308280"/>
            <a:ext cx="9618045" cy="1134862"/>
          </a:xfrm>
          <a:prstGeom prst="rect">
            <a:avLst/>
          </a:prstGeom>
          <a:noFill/>
          <a:ln w="28575">
            <a:solidFill>
              <a:srgbClr val="FF0000"/>
            </a:solidFill>
          </a:ln>
        </p:spPr>
        <p:txBody>
          <a:bodyPr wrap="square">
            <a:spAutoFit/>
          </a:bodyPr>
          <a:lstStyle/>
          <a:p>
            <a:pPr>
              <a:lnSpc>
                <a:spcPct val="115000"/>
              </a:lnSpc>
              <a:spcAft>
                <a:spcPts val="800"/>
              </a:spcAft>
              <a:buNone/>
            </a:pPr>
            <a:r>
              <a:rPr lang="en-GB" sz="1800" b="1" kern="100" dirty="0">
                <a:effectLst/>
                <a:latin typeface="Aptos" panose="020B0004020202020204" pitchFamily="34" charset="0"/>
                <a:ea typeface="Aptos" panose="020B0004020202020204" pitchFamily="34" charset="0"/>
                <a:cs typeface="Times New Roman" panose="02020603050405020304" pitchFamily="18" charset="0"/>
              </a:rPr>
              <a:t>Evidence submitted against assessment criteria</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The following table offers a brief introduction to each piece of uploaded evidence and information about which standard it addresses</a:t>
            </a:r>
          </a:p>
        </p:txBody>
      </p:sp>
      <p:sp>
        <p:nvSpPr>
          <p:cNvPr id="11" name="TextBox 10">
            <a:extLst>
              <a:ext uri="{FF2B5EF4-FFF2-40B4-BE49-F238E27FC236}">
                <a16:creationId xmlns:a16="http://schemas.microsoft.com/office/drawing/2014/main" id="{D015A991-EEEC-8696-14E6-A690B92155C1}"/>
              </a:ext>
            </a:extLst>
          </p:cNvPr>
          <p:cNvSpPr txBox="1"/>
          <p:nvPr/>
        </p:nvSpPr>
        <p:spPr>
          <a:xfrm>
            <a:off x="979369" y="1819175"/>
            <a:ext cx="9618045" cy="646331"/>
          </a:xfrm>
          <a:prstGeom prst="rect">
            <a:avLst/>
          </a:prstGeom>
          <a:solidFill>
            <a:schemeClr val="accent1">
              <a:lumMod val="20000"/>
              <a:lumOff val="80000"/>
            </a:schemeClr>
          </a:solidFill>
          <a:ln w="28575">
            <a:solidFill>
              <a:schemeClr val="tx1"/>
            </a:solidFill>
          </a:ln>
        </p:spPr>
        <p:txBody>
          <a:bodyPr wrap="square" rtlCol="0">
            <a:spAutoFit/>
          </a:bodyPr>
          <a:lstStyle/>
          <a:p>
            <a:r>
              <a:rPr lang="en-GB" sz="1800" kern="100">
                <a:effectLst/>
                <a:latin typeface="Aptos" panose="020B0004020202020204" pitchFamily="34" charset="0"/>
                <a:ea typeface="Aptos" panose="020B0004020202020204" pitchFamily="34" charset="0"/>
                <a:cs typeface="Times New Roman" panose="02020603050405020304" pitchFamily="18" charset="0"/>
              </a:rPr>
              <a:t>(Note from Icon Skills Team: For brevity, the table below is an edited version of the candidate’s original table just to illustrate some key points.)</a:t>
            </a:r>
            <a:endParaRPr lang="en-GB"/>
          </a:p>
        </p:txBody>
      </p:sp>
      <p:cxnSp>
        <p:nvCxnSpPr>
          <p:cNvPr id="19" name="Straight Arrow Connector 18">
            <a:extLst>
              <a:ext uri="{FF2B5EF4-FFF2-40B4-BE49-F238E27FC236}">
                <a16:creationId xmlns:a16="http://schemas.microsoft.com/office/drawing/2014/main" id="{BA97CAF1-884D-AE24-B2A0-3911BA28AC2C}"/>
              </a:ext>
            </a:extLst>
          </p:cNvPr>
          <p:cNvCxnSpPr>
            <a:cxnSpLocks/>
          </p:cNvCxnSpPr>
          <p:nvPr/>
        </p:nvCxnSpPr>
        <p:spPr>
          <a:xfrm flipH="1" flipV="1">
            <a:off x="8316227" y="4186989"/>
            <a:ext cx="1260911" cy="205506"/>
          </a:xfrm>
          <a:prstGeom prst="straightConnector1">
            <a:avLst/>
          </a:prstGeom>
          <a:ln w="28575"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graphicFrame>
        <p:nvGraphicFramePr>
          <p:cNvPr id="2" name="Table 1">
            <a:extLst>
              <a:ext uri="{FF2B5EF4-FFF2-40B4-BE49-F238E27FC236}">
                <a16:creationId xmlns:a16="http://schemas.microsoft.com/office/drawing/2014/main" id="{D5003087-EB6F-BD0C-7145-15C4E3D6A4BF}"/>
              </a:ext>
            </a:extLst>
          </p:cNvPr>
          <p:cNvGraphicFramePr>
            <a:graphicFrameLocks noGrp="1"/>
          </p:cNvGraphicFramePr>
          <p:nvPr>
            <p:extLst>
              <p:ext uri="{D42A27DB-BD31-4B8C-83A1-F6EECF244321}">
                <p14:modId xmlns:p14="http://schemas.microsoft.com/office/powerpoint/2010/main" val="1189440377"/>
              </p:ext>
            </p:extLst>
          </p:nvPr>
        </p:nvGraphicFramePr>
        <p:xfrm>
          <a:off x="979369" y="2841539"/>
          <a:ext cx="9193331" cy="3749040"/>
        </p:xfrm>
        <a:graphic>
          <a:graphicData uri="http://schemas.openxmlformats.org/drawingml/2006/table">
            <a:tbl>
              <a:tblPr firstRow="1" bandRow="1">
                <a:tableStyleId>{5C22544A-7EE6-4342-B048-85BDC9FD1C3A}</a:tableStyleId>
              </a:tblPr>
              <a:tblGrid>
                <a:gridCol w="2382859">
                  <a:extLst>
                    <a:ext uri="{9D8B030D-6E8A-4147-A177-3AD203B41FA5}">
                      <a16:colId xmlns:a16="http://schemas.microsoft.com/office/drawing/2014/main" val="2263538521"/>
                    </a:ext>
                  </a:extLst>
                </a:gridCol>
                <a:gridCol w="2585625">
                  <a:extLst>
                    <a:ext uri="{9D8B030D-6E8A-4147-A177-3AD203B41FA5}">
                      <a16:colId xmlns:a16="http://schemas.microsoft.com/office/drawing/2014/main" val="2489919103"/>
                    </a:ext>
                  </a:extLst>
                </a:gridCol>
                <a:gridCol w="4224847">
                  <a:extLst>
                    <a:ext uri="{9D8B030D-6E8A-4147-A177-3AD203B41FA5}">
                      <a16:colId xmlns:a16="http://schemas.microsoft.com/office/drawing/2014/main" val="310513901"/>
                    </a:ext>
                  </a:extLst>
                </a:gridCol>
              </a:tblGrid>
              <a:tr h="318697">
                <a:tc>
                  <a:txBody>
                    <a:bodyPr/>
                    <a:lstStyle/>
                    <a:p>
                      <a:r>
                        <a:rPr lang="en-GB" dirty="0"/>
                        <a:t>Sub-standard</a:t>
                      </a:r>
                    </a:p>
                  </a:txBody>
                  <a:tcPr/>
                </a:tc>
                <a:tc>
                  <a:txBody>
                    <a:bodyPr/>
                    <a:lstStyle/>
                    <a:p>
                      <a:r>
                        <a:rPr lang="en-GB" dirty="0"/>
                        <a:t>File name</a:t>
                      </a:r>
                    </a:p>
                  </a:txBody>
                  <a:tcPr/>
                </a:tc>
                <a:tc>
                  <a:txBody>
                    <a:bodyPr/>
                    <a:lstStyle/>
                    <a:p>
                      <a:r>
                        <a:rPr lang="en-GB" dirty="0"/>
                        <a:t>Description</a:t>
                      </a:r>
                    </a:p>
                  </a:txBody>
                  <a:tcPr/>
                </a:tc>
                <a:extLst>
                  <a:ext uri="{0D108BD9-81ED-4DB2-BD59-A6C34878D82A}">
                    <a16:rowId xmlns:a16="http://schemas.microsoft.com/office/drawing/2014/main" val="2390757800"/>
                  </a:ext>
                </a:extLst>
              </a:tr>
              <a:tr h="3379066">
                <a:tc>
                  <a:txBody>
                    <a:bodyPr/>
                    <a:lstStyle/>
                    <a:p>
                      <a:r>
                        <a:rPr lang="en-GB" dirty="0"/>
                        <a:t>1.1</a:t>
                      </a:r>
                    </a:p>
                  </a:txBody>
                  <a:tcPr/>
                </a:tc>
                <a:tc>
                  <a:txBody>
                    <a:bodyPr/>
                    <a:lstStyle/>
                    <a:p>
                      <a:pPr marL="285750" indent="-285750">
                        <a:buFont typeface="Arial" panose="020B0604020202020204" pitchFamily="34" charset="0"/>
                        <a:buChar char="•"/>
                      </a:pPr>
                      <a:r>
                        <a:rPr lang="en-GB" dirty="0"/>
                        <a:t>Project 3 treatment proposal </a:t>
                      </a:r>
                    </a:p>
                    <a:p>
                      <a:pPr marL="285750" indent="-285750">
                        <a:buFont typeface="Arial" panose="020B0604020202020204" pitchFamily="34" charset="0"/>
                        <a:buChar char="•"/>
                      </a:pPr>
                      <a:r>
                        <a:rPr lang="en-GB" dirty="0"/>
                        <a:t>Project 3 treatment report </a:t>
                      </a:r>
                    </a:p>
                  </a:txBody>
                  <a:tcPr/>
                </a:tc>
                <a:tc>
                  <a:txBody>
                    <a:bodyPr/>
                    <a:lstStyle/>
                    <a:p>
                      <a:r>
                        <a:rPr lang="en-GB" dirty="0"/>
                        <a:t>Original treatment proposal and final treatment report – both note the intended use of the volumes, and that treatment was primarily to support physical handling, rather than digitalisation.</a:t>
                      </a:r>
                    </a:p>
                    <a:p>
                      <a:r>
                        <a:rPr lang="en-GB" dirty="0"/>
                        <a:t>I was aware of the significance of the Factory Books due to my ongoing work and conversations with the Archivist, and understood the lack of funding for digitisation, this helped inform subsequent strategies. </a:t>
                      </a:r>
                    </a:p>
                  </a:txBody>
                  <a:tcPr/>
                </a:tc>
                <a:extLst>
                  <a:ext uri="{0D108BD9-81ED-4DB2-BD59-A6C34878D82A}">
                    <a16:rowId xmlns:a16="http://schemas.microsoft.com/office/drawing/2014/main" val="1304102798"/>
                  </a:ext>
                </a:extLst>
              </a:tr>
            </a:tbl>
          </a:graphicData>
        </a:graphic>
      </p:graphicFrame>
      <p:sp>
        <p:nvSpPr>
          <p:cNvPr id="4" name="TextBox 3">
            <a:extLst>
              <a:ext uri="{FF2B5EF4-FFF2-40B4-BE49-F238E27FC236}">
                <a16:creationId xmlns:a16="http://schemas.microsoft.com/office/drawing/2014/main" id="{799EE98F-9389-A3BB-6D6E-4A35B45B5C77}"/>
              </a:ext>
            </a:extLst>
          </p:cNvPr>
          <p:cNvSpPr txBox="1"/>
          <p:nvPr/>
        </p:nvSpPr>
        <p:spPr>
          <a:xfrm>
            <a:off x="10414000" y="3175000"/>
            <a:ext cx="1638300" cy="3416320"/>
          </a:xfrm>
          <a:prstGeom prst="rect">
            <a:avLst/>
          </a:prstGeom>
          <a:solidFill>
            <a:srgbClr val="FFFF99"/>
          </a:solidFill>
          <a:ln w="28575">
            <a:solidFill>
              <a:schemeClr val="tx1"/>
            </a:solidFill>
          </a:ln>
        </p:spPr>
        <p:txBody>
          <a:bodyPr wrap="square" rtlCol="0">
            <a:spAutoFit/>
          </a:bodyPr>
          <a:lstStyle/>
          <a:p>
            <a:r>
              <a:rPr lang="en-GB" dirty="0"/>
              <a:t>This table can give you the opportunity to explain any important detail that you want to highlight to assessors about documentary evidence.</a:t>
            </a:r>
          </a:p>
        </p:txBody>
      </p:sp>
      <p:cxnSp>
        <p:nvCxnSpPr>
          <p:cNvPr id="6" name="Straight Arrow Connector 5">
            <a:extLst>
              <a:ext uri="{FF2B5EF4-FFF2-40B4-BE49-F238E27FC236}">
                <a16:creationId xmlns:a16="http://schemas.microsoft.com/office/drawing/2014/main" id="{E4C4A0D3-DF3D-12C4-9FC7-918E6272966F}"/>
              </a:ext>
            </a:extLst>
          </p:cNvPr>
          <p:cNvCxnSpPr/>
          <p:nvPr/>
        </p:nvCxnSpPr>
        <p:spPr>
          <a:xfrm flipH="1">
            <a:off x="9461500" y="4392495"/>
            <a:ext cx="914400" cy="522405"/>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123914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DAE055-A919-18CC-0C71-76CF2601686F}"/>
            </a:ext>
          </a:extLst>
        </p:cNvPr>
        <p:cNvGrpSpPr/>
        <p:nvPr/>
      </p:nvGrpSpPr>
      <p:grpSpPr>
        <a:xfrm>
          <a:off x="0" y="0"/>
          <a:ext cx="0" cy="0"/>
          <a:chOff x="0" y="0"/>
          <a:chExt cx="0" cy="0"/>
        </a:xfrm>
      </p:grpSpPr>
      <p:cxnSp>
        <p:nvCxnSpPr>
          <p:cNvPr id="6" name="Straight Arrow Connector 5">
            <a:extLst>
              <a:ext uri="{FF2B5EF4-FFF2-40B4-BE49-F238E27FC236}">
                <a16:creationId xmlns:a16="http://schemas.microsoft.com/office/drawing/2014/main" id="{64D72981-43F2-CE57-8EAE-A4914F88CF9F}"/>
              </a:ext>
            </a:extLst>
          </p:cNvPr>
          <p:cNvCxnSpPr>
            <a:cxnSpLocks/>
          </p:cNvCxnSpPr>
          <p:nvPr/>
        </p:nvCxnSpPr>
        <p:spPr>
          <a:xfrm flipH="1">
            <a:off x="8244037" y="2415941"/>
            <a:ext cx="957715" cy="105877"/>
          </a:xfrm>
          <a:prstGeom prst="straightConnector1">
            <a:avLst/>
          </a:prstGeom>
          <a:ln w="28575"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graphicFrame>
        <p:nvGraphicFramePr>
          <p:cNvPr id="3" name="Table 2">
            <a:extLst>
              <a:ext uri="{FF2B5EF4-FFF2-40B4-BE49-F238E27FC236}">
                <a16:creationId xmlns:a16="http://schemas.microsoft.com/office/drawing/2014/main" id="{2658E3D5-71F0-C313-96D6-2F5E3C5EE2A7}"/>
              </a:ext>
            </a:extLst>
          </p:cNvPr>
          <p:cNvGraphicFramePr>
            <a:graphicFrameLocks noGrp="1"/>
          </p:cNvGraphicFramePr>
          <p:nvPr>
            <p:extLst>
              <p:ext uri="{D42A27DB-BD31-4B8C-83A1-F6EECF244321}">
                <p14:modId xmlns:p14="http://schemas.microsoft.com/office/powerpoint/2010/main" val="2574536916"/>
              </p:ext>
            </p:extLst>
          </p:nvPr>
        </p:nvGraphicFramePr>
        <p:xfrm>
          <a:off x="774700" y="681672"/>
          <a:ext cx="10642599" cy="4302760"/>
        </p:xfrm>
        <a:graphic>
          <a:graphicData uri="http://schemas.openxmlformats.org/drawingml/2006/table">
            <a:tbl>
              <a:tblPr firstRow="1" bandRow="1">
                <a:tableStyleId>{5C22544A-7EE6-4342-B048-85BDC9FD1C3A}</a:tableStyleId>
              </a:tblPr>
              <a:tblGrid>
                <a:gridCol w="1854200">
                  <a:extLst>
                    <a:ext uri="{9D8B030D-6E8A-4147-A177-3AD203B41FA5}">
                      <a16:colId xmlns:a16="http://schemas.microsoft.com/office/drawing/2014/main" val="2794167799"/>
                    </a:ext>
                  </a:extLst>
                </a:gridCol>
                <a:gridCol w="2997200">
                  <a:extLst>
                    <a:ext uri="{9D8B030D-6E8A-4147-A177-3AD203B41FA5}">
                      <a16:colId xmlns:a16="http://schemas.microsoft.com/office/drawing/2014/main" val="343542519"/>
                    </a:ext>
                  </a:extLst>
                </a:gridCol>
                <a:gridCol w="5791199">
                  <a:extLst>
                    <a:ext uri="{9D8B030D-6E8A-4147-A177-3AD203B41FA5}">
                      <a16:colId xmlns:a16="http://schemas.microsoft.com/office/drawing/2014/main" val="4204531638"/>
                    </a:ext>
                  </a:extLst>
                </a:gridCol>
              </a:tblGrid>
              <a:tr h="370840">
                <a:tc>
                  <a:txBody>
                    <a:bodyPr/>
                    <a:lstStyle/>
                    <a:p>
                      <a:r>
                        <a:rPr lang="en-GB" dirty="0"/>
                        <a:t>Sub-standard</a:t>
                      </a:r>
                    </a:p>
                  </a:txBody>
                  <a:tcPr/>
                </a:tc>
                <a:tc>
                  <a:txBody>
                    <a:bodyPr/>
                    <a:lstStyle/>
                    <a:p>
                      <a:r>
                        <a:rPr lang="en-GB" dirty="0"/>
                        <a:t>File Name</a:t>
                      </a:r>
                    </a:p>
                  </a:txBody>
                  <a:tcPr/>
                </a:tc>
                <a:tc>
                  <a:txBody>
                    <a:bodyPr/>
                    <a:lstStyle/>
                    <a:p>
                      <a:r>
                        <a:rPr lang="en-GB" dirty="0"/>
                        <a:t>Description</a:t>
                      </a:r>
                    </a:p>
                  </a:txBody>
                  <a:tcPr/>
                </a:tc>
                <a:extLst>
                  <a:ext uri="{0D108BD9-81ED-4DB2-BD59-A6C34878D82A}">
                    <a16:rowId xmlns:a16="http://schemas.microsoft.com/office/drawing/2014/main" val="3808129561"/>
                  </a:ext>
                </a:extLst>
              </a:tr>
              <a:tr h="370840">
                <a:tc>
                  <a:txBody>
                    <a:bodyPr/>
                    <a:lstStyle/>
                    <a:p>
                      <a:r>
                        <a:rPr lang="en-GB" dirty="0"/>
                        <a:t>1.3</a:t>
                      </a:r>
                    </a:p>
                  </a:txBody>
                  <a:tcPr/>
                </a:tc>
                <a:tc>
                  <a:txBody>
                    <a:bodyPr/>
                    <a:lstStyle/>
                    <a:p>
                      <a:pPr marL="285750" indent="-285750">
                        <a:buFont typeface="Arial" panose="020B0604020202020204" pitchFamily="34" charset="0"/>
                        <a:buChar char="•"/>
                      </a:pPr>
                      <a:r>
                        <a:rPr lang="en-GB" dirty="0"/>
                        <a:t>Project 3  PPT- Treatment Images</a:t>
                      </a:r>
                    </a:p>
                    <a:p>
                      <a:endParaRPr lang="en-GB" dirty="0"/>
                    </a:p>
                    <a:p>
                      <a:endParaRPr lang="en-GB" dirty="0"/>
                    </a:p>
                    <a:p>
                      <a:endParaRPr lang="en-GB" dirty="0"/>
                    </a:p>
                    <a:p>
                      <a:endParaRPr lang="en-GB" dirty="0"/>
                    </a:p>
                    <a:p>
                      <a:endParaRPr lang="en-GB" dirty="0"/>
                    </a:p>
                    <a:p>
                      <a:endParaRPr lang="en-GB" dirty="0"/>
                    </a:p>
                    <a:p>
                      <a:endParaRPr lang="en-GB" dirty="0"/>
                    </a:p>
                    <a:p>
                      <a:pPr marL="285750" indent="-285750">
                        <a:buFont typeface="Arial" panose="020B0604020202020204" pitchFamily="34" charset="0"/>
                        <a:buChar char="•"/>
                      </a:pPr>
                      <a:r>
                        <a:rPr lang="en-GB" dirty="0"/>
                        <a:t>Project 3: Temp and RH graphs. </a:t>
                      </a:r>
                    </a:p>
                    <a:p>
                      <a:pPr marL="285750" indent="-285750">
                        <a:buFont typeface="Arial" panose="020B0604020202020204" pitchFamily="34" charset="0"/>
                        <a:buChar char="•"/>
                      </a:pPr>
                      <a:r>
                        <a:rPr lang="en-GB" dirty="0"/>
                        <a:t>Project 3: Treatment proposal</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Images on </a:t>
                      </a:r>
                      <a:r>
                        <a:rPr lang="en-GB" dirty="0">
                          <a:highlight>
                            <a:srgbClr val="FFFF00"/>
                          </a:highlight>
                        </a:rPr>
                        <a:t>slides 22-24 </a:t>
                      </a:r>
                      <a:r>
                        <a:rPr lang="en-GB" dirty="0"/>
                        <a:t>of the housing used to protect against further light damage to the binding, fluctuations in temperature and RH (they are in climate-controlled stacks, but the additional buffering layer will add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protection when there are inevitable fluctuations in efficacy of our systems), leaks/disasters, pest and mould outbreaks, and unsupported handling by readers.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Examples of the difference in stability between the temperature and RH in the Conservation studio, and the secure stacks (data used to determine where to let the volumes rest while flattening). </a:t>
                      </a:r>
                    </a:p>
                    <a:p>
                      <a:endParaRPr lang="en-GB" dirty="0"/>
                    </a:p>
                  </a:txBody>
                  <a:tcPr/>
                </a:tc>
                <a:extLst>
                  <a:ext uri="{0D108BD9-81ED-4DB2-BD59-A6C34878D82A}">
                    <a16:rowId xmlns:a16="http://schemas.microsoft.com/office/drawing/2014/main" val="1595453746"/>
                  </a:ext>
                </a:extLst>
              </a:tr>
            </a:tbl>
          </a:graphicData>
        </a:graphic>
      </p:graphicFrame>
      <p:sp>
        <p:nvSpPr>
          <p:cNvPr id="8" name="TextBox 7">
            <a:extLst>
              <a:ext uri="{FF2B5EF4-FFF2-40B4-BE49-F238E27FC236}">
                <a16:creationId xmlns:a16="http://schemas.microsoft.com/office/drawing/2014/main" id="{4D62F8FC-E19C-FD0B-35D0-50AE1243D23D}"/>
              </a:ext>
            </a:extLst>
          </p:cNvPr>
          <p:cNvSpPr txBox="1"/>
          <p:nvPr/>
        </p:nvSpPr>
        <p:spPr>
          <a:xfrm>
            <a:off x="355600" y="5126884"/>
            <a:ext cx="2844800" cy="1754326"/>
          </a:xfrm>
          <a:prstGeom prst="rect">
            <a:avLst/>
          </a:prstGeom>
          <a:solidFill>
            <a:srgbClr val="FFFF99"/>
          </a:solidFill>
          <a:ln w="28575">
            <a:solidFill>
              <a:schemeClr val="tx1"/>
            </a:solidFill>
          </a:ln>
        </p:spPr>
        <p:txBody>
          <a:bodyPr wrap="square" rtlCol="0">
            <a:spAutoFit/>
          </a:bodyPr>
          <a:lstStyle/>
          <a:p>
            <a:r>
              <a:rPr lang="en-GB" dirty="0" err="1"/>
              <a:t>Onefile</a:t>
            </a:r>
            <a:r>
              <a:rPr lang="en-GB" dirty="0"/>
              <a:t> can accept lots of different files types, including PPT, </a:t>
            </a:r>
            <a:r>
              <a:rPr lang="en-GB" dirty="0" err="1"/>
              <a:t>JPeg</a:t>
            </a:r>
            <a:r>
              <a:rPr lang="en-GB" dirty="0"/>
              <a:t>, PNG  so there should be no trouble uploading </a:t>
            </a:r>
            <a:r>
              <a:rPr lang="en-GB"/>
              <a:t>large image files</a:t>
            </a:r>
            <a:endParaRPr lang="en-GB" dirty="0"/>
          </a:p>
        </p:txBody>
      </p:sp>
      <p:cxnSp>
        <p:nvCxnSpPr>
          <p:cNvPr id="10" name="Straight Arrow Connector 9">
            <a:extLst>
              <a:ext uri="{FF2B5EF4-FFF2-40B4-BE49-F238E27FC236}">
                <a16:creationId xmlns:a16="http://schemas.microsoft.com/office/drawing/2014/main" id="{7F44F714-7328-22AC-16E9-B3495BA9ABF7}"/>
              </a:ext>
            </a:extLst>
          </p:cNvPr>
          <p:cNvCxnSpPr>
            <a:cxnSpLocks/>
          </p:cNvCxnSpPr>
          <p:nvPr/>
        </p:nvCxnSpPr>
        <p:spPr>
          <a:xfrm flipV="1">
            <a:off x="1371600" y="1752600"/>
            <a:ext cx="1562100" cy="3350842"/>
          </a:xfrm>
          <a:prstGeom prst="straightConnector1">
            <a:avLst/>
          </a:prstGeom>
          <a:ln>
            <a:solidFill>
              <a:srgbClr val="FF0000"/>
            </a:solidFill>
            <a:tailEnd type="triangle"/>
          </a:ln>
        </p:spPr>
        <p:style>
          <a:lnRef idx="2">
            <a:schemeClr val="dk1"/>
          </a:lnRef>
          <a:fillRef idx="0">
            <a:schemeClr val="dk1"/>
          </a:fillRef>
          <a:effectRef idx="1">
            <a:schemeClr val="dk1"/>
          </a:effectRef>
          <a:fontRef idx="minor">
            <a:schemeClr val="tx1"/>
          </a:fontRef>
        </p:style>
      </p:cxnSp>
      <p:sp>
        <p:nvSpPr>
          <p:cNvPr id="14" name="TextBox 13">
            <a:extLst>
              <a:ext uri="{FF2B5EF4-FFF2-40B4-BE49-F238E27FC236}">
                <a16:creationId xmlns:a16="http://schemas.microsoft.com/office/drawing/2014/main" id="{335608DF-99B8-21CE-AA1E-911D9B86A0AF}"/>
              </a:ext>
            </a:extLst>
          </p:cNvPr>
          <p:cNvSpPr txBox="1"/>
          <p:nvPr/>
        </p:nvSpPr>
        <p:spPr>
          <a:xfrm>
            <a:off x="3441700" y="5103442"/>
            <a:ext cx="2844800" cy="1477328"/>
          </a:xfrm>
          <a:prstGeom prst="rect">
            <a:avLst/>
          </a:prstGeom>
          <a:solidFill>
            <a:srgbClr val="FFFF99"/>
          </a:solidFill>
          <a:ln w="28575">
            <a:solidFill>
              <a:schemeClr val="tx1"/>
            </a:solidFill>
          </a:ln>
        </p:spPr>
        <p:txBody>
          <a:bodyPr wrap="square" rtlCol="0">
            <a:spAutoFit/>
          </a:bodyPr>
          <a:lstStyle/>
          <a:p>
            <a:r>
              <a:rPr lang="en-GB" dirty="0"/>
              <a:t>Note that this file has been used before. It’s ok to use one document to cover multiple sub-standards if they are relevant.</a:t>
            </a:r>
          </a:p>
        </p:txBody>
      </p:sp>
      <p:cxnSp>
        <p:nvCxnSpPr>
          <p:cNvPr id="15" name="Straight Arrow Connector 14">
            <a:extLst>
              <a:ext uri="{FF2B5EF4-FFF2-40B4-BE49-F238E27FC236}">
                <a16:creationId xmlns:a16="http://schemas.microsoft.com/office/drawing/2014/main" id="{9341B5D9-8515-F377-04F9-10B7944CDD38}"/>
              </a:ext>
            </a:extLst>
          </p:cNvPr>
          <p:cNvCxnSpPr>
            <a:cxnSpLocks/>
          </p:cNvCxnSpPr>
          <p:nvPr/>
        </p:nvCxnSpPr>
        <p:spPr>
          <a:xfrm flipH="1" flipV="1">
            <a:off x="4114800" y="4445000"/>
            <a:ext cx="495300" cy="658442"/>
          </a:xfrm>
          <a:prstGeom prst="straightConnector1">
            <a:avLst/>
          </a:prstGeom>
          <a:ln>
            <a:solidFill>
              <a:srgbClr val="FF0000"/>
            </a:solidFill>
            <a:tailEnd type="triangle"/>
          </a:ln>
        </p:spPr>
        <p:style>
          <a:lnRef idx="2">
            <a:schemeClr val="dk1"/>
          </a:lnRef>
          <a:fillRef idx="0">
            <a:schemeClr val="dk1"/>
          </a:fillRef>
          <a:effectRef idx="1">
            <a:schemeClr val="dk1"/>
          </a:effectRef>
          <a:fontRef idx="minor">
            <a:schemeClr val="tx1"/>
          </a:fontRef>
        </p:style>
      </p:cxnSp>
      <p:sp>
        <p:nvSpPr>
          <p:cNvPr id="20" name="TextBox 19">
            <a:extLst>
              <a:ext uri="{FF2B5EF4-FFF2-40B4-BE49-F238E27FC236}">
                <a16:creationId xmlns:a16="http://schemas.microsoft.com/office/drawing/2014/main" id="{59BF90DF-9851-7868-224B-DECD1CD15318}"/>
              </a:ext>
            </a:extLst>
          </p:cNvPr>
          <p:cNvSpPr txBox="1"/>
          <p:nvPr/>
        </p:nvSpPr>
        <p:spPr>
          <a:xfrm>
            <a:off x="5892800" y="156170"/>
            <a:ext cx="5346700" cy="369332"/>
          </a:xfrm>
          <a:prstGeom prst="rect">
            <a:avLst/>
          </a:prstGeom>
          <a:solidFill>
            <a:srgbClr val="FFFF99"/>
          </a:solidFill>
          <a:ln w="28575">
            <a:solidFill>
              <a:schemeClr val="tx1"/>
            </a:solidFill>
          </a:ln>
        </p:spPr>
        <p:txBody>
          <a:bodyPr wrap="square" rtlCol="0">
            <a:spAutoFit/>
          </a:bodyPr>
          <a:lstStyle/>
          <a:p>
            <a:r>
              <a:rPr lang="en-GB" dirty="0">
                <a:highlight>
                  <a:srgbClr val="FFFF99"/>
                </a:highlight>
              </a:rPr>
              <a:t>Helpful signposting for the assessor!</a:t>
            </a:r>
          </a:p>
        </p:txBody>
      </p:sp>
      <p:cxnSp>
        <p:nvCxnSpPr>
          <p:cNvPr id="22" name="Straight Arrow Connector 21">
            <a:extLst>
              <a:ext uri="{FF2B5EF4-FFF2-40B4-BE49-F238E27FC236}">
                <a16:creationId xmlns:a16="http://schemas.microsoft.com/office/drawing/2014/main" id="{22CC1D53-4365-FB4E-3C07-391321D5CDE7}"/>
              </a:ext>
            </a:extLst>
          </p:cNvPr>
          <p:cNvCxnSpPr>
            <a:cxnSpLocks/>
          </p:cNvCxnSpPr>
          <p:nvPr/>
        </p:nvCxnSpPr>
        <p:spPr>
          <a:xfrm>
            <a:off x="7137400" y="525502"/>
            <a:ext cx="241300" cy="655598"/>
          </a:xfrm>
          <a:prstGeom prst="straightConnector1">
            <a:avLst/>
          </a:prstGeom>
          <a:ln>
            <a:solidFill>
              <a:srgbClr val="FF0000"/>
            </a:solidFill>
            <a:tailEnd type="triangle"/>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34230150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4484EC-C539-F687-0697-2243CEF729FC}"/>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E5F4D012-6944-4EA6-0445-31F09FE5299D}"/>
              </a:ext>
            </a:extLst>
          </p:cNvPr>
          <p:cNvSpPr>
            <a:spLocks noGrp="1"/>
          </p:cNvSpPr>
          <p:nvPr>
            <p:ph type="subTitle" idx="1"/>
          </p:nvPr>
        </p:nvSpPr>
        <p:spPr>
          <a:xfrm>
            <a:off x="378592" y="221381"/>
            <a:ext cx="11710737" cy="6477801"/>
          </a:xfrm>
        </p:spPr>
        <p:txBody>
          <a:bodyPr vert="horz" lIns="91440" tIns="45720" rIns="91440" bIns="45720" rtlCol="0" anchor="t">
            <a:normAutofit/>
          </a:bodyPr>
          <a:lstStyle/>
          <a:p>
            <a:pPr algn="l"/>
            <a:r>
              <a:rPr lang="en-GB" sz="3000" b="1" u="sng" dirty="0"/>
              <a:t>Each project must contain the following:</a:t>
            </a:r>
          </a:p>
          <a:p>
            <a:pPr algn="l"/>
            <a:endParaRPr lang="en-GB" dirty="0"/>
          </a:p>
          <a:p>
            <a:pPr marL="342900" indent="-342900" algn="l">
              <a:buFont typeface="Arial" panose="020B0604020202020204" pitchFamily="34" charset="0"/>
              <a:buChar char="•"/>
            </a:pPr>
            <a:r>
              <a:rPr lang="en-GB" dirty="0">
                <a:latin typeface="Aptos Display"/>
              </a:rPr>
              <a:t>Contextual background information to the project.</a:t>
            </a:r>
          </a:p>
          <a:p>
            <a:pPr marL="342900" indent="-342900" algn="l">
              <a:buFont typeface="Arial" panose="020B0604020202020204" pitchFamily="34" charset="0"/>
              <a:buChar char="•"/>
            </a:pPr>
            <a:r>
              <a:rPr lang="en-GB" dirty="0">
                <a:latin typeface="Aptos Display"/>
              </a:rPr>
              <a:t>Clear information on the candidate’s role in the project. </a:t>
            </a:r>
          </a:p>
          <a:p>
            <a:pPr marL="342900" indent="-342900" algn="l">
              <a:buFont typeface="Arial" panose="020B0604020202020204" pitchFamily="34" charset="0"/>
              <a:buChar char="•"/>
            </a:pPr>
            <a:r>
              <a:rPr lang="en-GB" dirty="0">
                <a:latin typeface="Aptos Display"/>
              </a:rPr>
              <a:t>An explanation of </a:t>
            </a:r>
            <a:r>
              <a:rPr lang="en-GB" u="sng" dirty="0">
                <a:latin typeface="Aptos Display"/>
              </a:rPr>
              <a:t>why</a:t>
            </a:r>
            <a:r>
              <a:rPr lang="en-GB" dirty="0">
                <a:latin typeface="Aptos Display"/>
              </a:rPr>
              <a:t> it is a complex project – according to the Icon complexity criteria (see slide 4 for details)</a:t>
            </a:r>
            <a:endParaRPr lang="en-GB" dirty="0"/>
          </a:p>
          <a:p>
            <a:pPr marL="342900" indent="-342900" algn="l">
              <a:buFont typeface="Arial" panose="020B0604020202020204" pitchFamily="34" charset="0"/>
              <a:buChar char="•"/>
            </a:pPr>
            <a:r>
              <a:rPr lang="en-GB" dirty="0">
                <a:latin typeface="Aptos Display"/>
              </a:rPr>
              <a:t>A discussion of the specific tasks completed / actions undertaken by the candidate.</a:t>
            </a:r>
          </a:p>
          <a:p>
            <a:pPr marL="342900" indent="-342900" algn="l">
              <a:buFont typeface="Arial" panose="020B0604020202020204" pitchFamily="34" charset="0"/>
              <a:buChar char="•"/>
            </a:pPr>
            <a:r>
              <a:rPr lang="en-GB" dirty="0">
                <a:latin typeface="Aptos Display"/>
              </a:rPr>
              <a:t>Clear signposting that shows how/where/why the candidate is addressing the sub-standards listed against that project.  </a:t>
            </a:r>
            <a:r>
              <a:rPr lang="en-GB" b="1" dirty="0">
                <a:latin typeface="Aptos Display"/>
              </a:rPr>
              <a:t>(Note that assessors are </a:t>
            </a:r>
            <a:r>
              <a:rPr lang="en-GB" b="1" u="sng" dirty="0">
                <a:latin typeface="Aptos Display"/>
              </a:rPr>
              <a:t>not</a:t>
            </a:r>
            <a:r>
              <a:rPr lang="en-GB" b="1" dirty="0">
                <a:latin typeface="Aptos Display"/>
              </a:rPr>
              <a:t> allowed to infer if the information provided is vague or explanations superficial. You must be explicit. Don’t just say it, </a:t>
            </a:r>
            <a:r>
              <a:rPr lang="en-GB" b="1" u="sng" dirty="0">
                <a:latin typeface="Aptos Display"/>
              </a:rPr>
              <a:t>prove it</a:t>
            </a:r>
            <a:r>
              <a:rPr lang="en-GB" b="1" dirty="0">
                <a:latin typeface="Aptos Display"/>
              </a:rPr>
              <a:t>!)</a:t>
            </a:r>
          </a:p>
          <a:p>
            <a:pPr marL="342900" indent="-342900" algn="l">
              <a:buFont typeface="Arial" panose="020B0604020202020204" pitchFamily="34" charset="0"/>
              <a:buChar char="•"/>
            </a:pPr>
            <a:r>
              <a:rPr lang="en-GB" dirty="0">
                <a:latin typeface="Aptos Display"/>
              </a:rPr>
              <a:t>Relevant attachments, organised for ease of access. </a:t>
            </a:r>
            <a:r>
              <a:rPr lang="en-GB" b="1" dirty="0">
                <a:latin typeface="Aptos Display"/>
              </a:rPr>
              <a:t>(Files should have meaningful file names not just number codes. Images should be combined into one document or PowerPoint – not uploaded separately. You may wish to instruct assessors on which order they should read attachments.)</a:t>
            </a:r>
          </a:p>
          <a:p>
            <a:endParaRPr lang="en-GB" dirty="0"/>
          </a:p>
        </p:txBody>
      </p:sp>
    </p:spTree>
    <p:extLst>
      <p:ext uri="{BB962C8B-B14F-4D97-AF65-F5344CB8AC3E}">
        <p14:creationId xmlns:p14="http://schemas.microsoft.com/office/powerpoint/2010/main" val="15820510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A93DB2-F9D9-9779-EECC-6D5B2788068C}"/>
              </a:ext>
            </a:extLst>
          </p:cNvPr>
          <p:cNvSpPr>
            <a:spLocks noGrp="1"/>
          </p:cNvSpPr>
          <p:nvPr>
            <p:ph type="title"/>
          </p:nvPr>
        </p:nvSpPr>
        <p:spPr>
          <a:xfrm>
            <a:off x="838200" y="184002"/>
            <a:ext cx="10515600" cy="1325563"/>
          </a:xfrm>
        </p:spPr>
        <p:txBody>
          <a:bodyPr>
            <a:normAutofit fontScale="90000"/>
          </a:bodyPr>
          <a:lstStyle/>
          <a:p>
            <a:r>
              <a:rPr lang="en-GB" dirty="0"/>
              <a:t>Example 2: Book And Paper</a:t>
            </a:r>
            <a:br>
              <a:rPr lang="en-GB" dirty="0"/>
            </a:br>
            <a:r>
              <a:rPr lang="en-GB" sz="2000" b="1" dirty="0"/>
              <a:t>(Note: some specific details of this project have been anonymised at the candidate’s request. The full details were provided in the candidate’s e-portfolio.)</a:t>
            </a:r>
            <a:br>
              <a:rPr lang="en-GB" sz="2000" dirty="0"/>
            </a:br>
            <a:endParaRPr lang="en-GB" sz="2000" dirty="0"/>
          </a:p>
        </p:txBody>
      </p:sp>
      <p:sp>
        <p:nvSpPr>
          <p:cNvPr id="3" name="Content Placeholder 2">
            <a:extLst>
              <a:ext uri="{FF2B5EF4-FFF2-40B4-BE49-F238E27FC236}">
                <a16:creationId xmlns:a16="http://schemas.microsoft.com/office/drawing/2014/main" id="{2BA78A10-D2AC-2B69-4C12-BF4366ADAEA4}"/>
              </a:ext>
            </a:extLst>
          </p:cNvPr>
          <p:cNvSpPr>
            <a:spLocks noGrp="1"/>
          </p:cNvSpPr>
          <p:nvPr>
            <p:ph idx="1"/>
          </p:nvPr>
        </p:nvSpPr>
        <p:spPr>
          <a:xfrm>
            <a:off x="914402" y="1509565"/>
            <a:ext cx="7752520" cy="5076291"/>
          </a:xfrm>
          <a:ln w="28575">
            <a:solidFill>
              <a:srgbClr val="FF0000"/>
            </a:solidFill>
          </a:ln>
        </p:spPr>
        <p:txBody>
          <a:bodyPr>
            <a:noAutofit/>
          </a:bodyPr>
          <a:lstStyle/>
          <a:p>
            <a:pPr>
              <a:lnSpc>
                <a:spcPct val="115000"/>
              </a:lnSpc>
              <a:spcAft>
                <a:spcPts val="800"/>
              </a:spcAft>
              <a:buNone/>
            </a:pPr>
            <a:r>
              <a:rPr lang="en-GB" sz="1600" b="1" kern="100" dirty="0">
                <a:effectLst/>
                <a:latin typeface="Aptos" panose="020B0004020202020204" pitchFamily="34" charset="0"/>
                <a:ea typeface="Aptos" panose="020B0004020202020204" pitchFamily="34" charset="0"/>
                <a:cs typeface="Times New Roman" panose="02020603050405020304" pitchFamily="18" charset="0"/>
              </a:rPr>
              <a:t>Project Overview </a:t>
            </a:r>
            <a:endParaRPr lang="en-GB" sz="1600"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buNone/>
            </a:pPr>
            <a:r>
              <a:rPr lang="en-GB" sz="1800" dirty="0"/>
              <a:t>“The Factory Invoice Books are three </a:t>
            </a:r>
            <a:r>
              <a:rPr lang="en-GB" sz="1800" dirty="0">
                <a:highlight>
                  <a:srgbClr val="FFFF00"/>
                </a:highlight>
              </a:rPr>
              <a:t>oversized</a:t>
            </a:r>
            <a:r>
              <a:rPr lang="en-GB" sz="1800" dirty="0"/>
              <a:t> stationery bindings containing early 20th-century invoices that are an important record of the chain of supply which kept the factory in business. </a:t>
            </a:r>
            <a:r>
              <a:rPr lang="en-GB" sz="1800" dirty="0">
                <a:highlight>
                  <a:srgbClr val="FFFF00"/>
                </a:highlight>
              </a:rPr>
              <a:t>They record the daily operation of the factory</a:t>
            </a:r>
            <a:r>
              <a:rPr lang="en-GB" sz="1800" dirty="0"/>
              <a:t>, and </a:t>
            </a:r>
            <a:r>
              <a:rPr lang="en-GB" sz="1800" dirty="0">
                <a:highlight>
                  <a:srgbClr val="FFFF00"/>
                </a:highlight>
              </a:rPr>
              <a:t>their sheer scale provides information about the physical nature of record-keeping in the early 20</a:t>
            </a:r>
            <a:r>
              <a:rPr lang="en-GB" sz="1800" baseline="30000" dirty="0">
                <a:highlight>
                  <a:srgbClr val="FFFF00"/>
                </a:highlight>
              </a:rPr>
              <a:t>th</a:t>
            </a:r>
            <a:r>
              <a:rPr lang="en-GB" sz="1800" dirty="0">
                <a:highlight>
                  <a:srgbClr val="FFFF00"/>
                </a:highlight>
              </a:rPr>
              <a:t> century</a:t>
            </a:r>
            <a:r>
              <a:rPr lang="en-GB" sz="1800" dirty="0"/>
              <a:t>. According to our archivist, </a:t>
            </a:r>
            <a:r>
              <a:rPr lang="en-GB" sz="1800" dirty="0">
                <a:highlight>
                  <a:srgbClr val="FFFF00"/>
                </a:highlight>
              </a:rPr>
              <a:t>they are of great interest to researchers Victorian / Edwardian industrial history and regularly requested by researchers. </a:t>
            </a:r>
          </a:p>
          <a:p>
            <a:pPr marL="0" indent="0">
              <a:buNone/>
            </a:pPr>
            <a:r>
              <a:rPr lang="en-GB" sz="1800" dirty="0"/>
              <a:t>Each volume requires two people to move and had suffered significant text block distortion, tears, red rot on the leather bindings, and warped boards that were likely a result of being ‘parcel’ tied together too tightly in the past.</a:t>
            </a:r>
          </a:p>
          <a:p>
            <a:pPr marL="0" indent="0">
              <a:buNone/>
            </a:pPr>
            <a:r>
              <a:rPr lang="en-GB" sz="1800" dirty="0">
                <a:highlight>
                  <a:srgbClr val="FFFF00"/>
                </a:highlight>
              </a:rPr>
              <a:t>My role as the Conservator encompassed </a:t>
            </a:r>
            <a:r>
              <a:rPr lang="en-GB" sz="1800" dirty="0"/>
              <a:t>the initial assessment of all three volumes, development of treatment pathways, remedial conservation (including board flattening, tear repairs, surface cleaning, text block flattening, and re-backing), post-treatment housing, and documentation. I also contributed to public engagement by writing articles and social media posts for the museum to promote the conservation work being undertaken on the items. </a:t>
            </a:r>
            <a:r>
              <a:rPr lang="en-GB" sz="1800" u="sng" dirty="0"/>
              <a:t>(Standard 5.4)”</a:t>
            </a:r>
            <a:br>
              <a:rPr lang="en-GB" sz="1800" dirty="0"/>
            </a:b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spcAft>
                <a:spcPts val="800"/>
              </a:spcAft>
              <a:buNone/>
            </a:pPr>
            <a:endParaRPr lang="en-GB" sz="1600" dirty="0"/>
          </a:p>
        </p:txBody>
      </p:sp>
      <p:sp>
        <p:nvSpPr>
          <p:cNvPr id="4" name="TextBox 3">
            <a:extLst>
              <a:ext uri="{FF2B5EF4-FFF2-40B4-BE49-F238E27FC236}">
                <a16:creationId xmlns:a16="http://schemas.microsoft.com/office/drawing/2014/main" id="{BE838FFA-9BC8-8368-DF77-BC76C2F2C3EB}"/>
              </a:ext>
            </a:extLst>
          </p:cNvPr>
          <p:cNvSpPr txBox="1"/>
          <p:nvPr/>
        </p:nvSpPr>
        <p:spPr>
          <a:xfrm>
            <a:off x="8781222" y="1509565"/>
            <a:ext cx="3265003" cy="4934684"/>
          </a:xfrm>
          <a:prstGeom prst="rect">
            <a:avLst/>
          </a:prstGeom>
          <a:solidFill>
            <a:srgbClr val="FFFF99"/>
          </a:solidFill>
          <a:ln w="28575">
            <a:solidFill>
              <a:schemeClr val="tx1"/>
            </a:solidFill>
          </a:ln>
        </p:spPr>
        <p:txBody>
          <a:bodyPr wrap="square" rtlCol="0">
            <a:spAutoFit/>
          </a:bodyPr>
          <a:lstStyle/>
          <a:p>
            <a:pPr>
              <a:spcAft>
                <a:spcPts val="800"/>
              </a:spcAft>
            </a:pPr>
            <a:r>
              <a:rPr lang="en-GB" sz="1600" kern="100" dirty="0">
                <a:latin typeface="Aptos" panose="020B0004020202020204" pitchFamily="34" charset="0"/>
                <a:ea typeface="Aptos" panose="020B0004020202020204" pitchFamily="34" charset="0"/>
                <a:cs typeface="Times New Roman" panose="02020603050405020304" pitchFamily="18" charset="0"/>
              </a:rPr>
              <a:t>This</a:t>
            </a:r>
            <a:r>
              <a:rPr lang="en-GB" sz="1600" kern="100" dirty="0">
                <a:effectLst/>
                <a:latin typeface="Aptos" panose="020B0004020202020204" pitchFamily="34" charset="0"/>
                <a:ea typeface="Aptos" panose="020B0004020202020204" pitchFamily="34" charset="0"/>
                <a:cs typeface="Times New Roman" panose="02020603050405020304" pitchFamily="18" charset="0"/>
              </a:rPr>
              <a:t> candidate provides useful contextual information to introduce the project to assessors. </a:t>
            </a:r>
          </a:p>
          <a:p>
            <a:pPr>
              <a:spcAft>
                <a:spcPts val="800"/>
              </a:spcAft>
            </a:pPr>
            <a:endParaRPr lang="en-GB" sz="1600" kern="100" dirty="0">
              <a:effectLst/>
              <a:latin typeface="Aptos" panose="020B0004020202020204" pitchFamily="34" charset="0"/>
              <a:ea typeface="Aptos" panose="020B0004020202020204" pitchFamily="34" charset="0"/>
              <a:cs typeface="Times New Roman" panose="02020603050405020304" pitchFamily="18" charset="0"/>
            </a:endParaRPr>
          </a:p>
          <a:p>
            <a:pPr>
              <a:spcAft>
                <a:spcPts val="800"/>
              </a:spcAft>
            </a:pPr>
            <a:r>
              <a:rPr lang="en-GB" sz="1600" kern="100" dirty="0">
                <a:effectLst/>
                <a:latin typeface="Aptos" panose="020B0004020202020204" pitchFamily="34" charset="0"/>
                <a:ea typeface="Aptos" panose="020B0004020202020204" pitchFamily="34" charset="0"/>
                <a:cs typeface="Times New Roman" panose="02020603050405020304" pitchFamily="18" charset="0"/>
              </a:rPr>
              <a:t>The type of contextual  information deemed important will vary from project to project. </a:t>
            </a:r>
            <a:r>
              <a:rPr lang="en-GB" sz="1600" kern="100" dirty="0">
                <a:latin typeface="Aptos" panose="020B0004020202020204" pitchFamily="34" charset="0"/>
                <a:ea typeface="Aptos" panose="020B0004020202020204" pitchFamily="34" charset="0"/>
                <a:cs typeface="Times New Roman" panose="02020603050405020304" pitchFamily="18" charset="0"/>
              </a:rPr>
              <a:t>Important factors here are </a:t>
            </a:r>
            <a:r>
              <a:rPr lang="en-GB" sz="1600" kern="100" dirty="0">
                <a:effectLst/>
                <a:latin typeface="Aptos" panose="020B0004020202020204" pitchFamily="34" charset="0"/>
                <a:ea typeface="Aptos" panose="020B0004020202020204" pitchFamily="34" charset="0"/>
                <a:cs typeface="Times New Roman" panose="02020603050405020304" pitchFamily="18" charset="0"/>
              </a:rPr>
              <a:t>size, historical significance, the fact that the physical objects were in regular use. </a:t>
            </a:r>
          </a:p>
          <a:p>
            <a:pPr>
              <a:spcAft>
                <a:spcPts val="800"/>
              </a:spcAft>
            </a:pPr>
            <a:endParaRPr lang="en-GB" sz="1600" kern="100" dirty="0">
              <a:latin typeface="Aptos" panose="020B0004020202020204" pitchFamily="34" charset="0"/>
              <a:ea typeface="Aptos" panose="020B0004020202020204" pitchFamily="34" charset="0"/>
              <a:cs typeface="Times New Roman" panose="02020603050405020304" pitchFamily="18" charset="0"/>
            </a:endParaRPr>
          </a:p>
          <a:p>
            <a:pPr>
              <a:spcAft>
                <a:spcPts val="800"/>
              </a:spcAft>
            </a:pPr>
            <a:r>
              <a:rPr lang="en-GB" sz="1600" kern="100" dirty="0">
                <a:latin typeface="Aptos" panose="020B0004020202020204" pitchFamily="34" charset="0"/>
                <a:ea typeface="Aptos" panose="020B0004020202020204" pitchFamily="34" charset="0"/>
                <a:cs typeface="Times New Roman" panose="02020603050405020304" pitchFamily="18" charset="0"/>
              </a:rPr>
              <a:t>The candidate also clearly explains their role in the project. This is particularly important if you undertake projects in teams, as assessors need to understand what </a:t>
            </a:r>
            <a:r>
              <a:rPr lang="en-GB" sz="1600" u="sng" kern="100" dirty="0">
                <a:latin typeface="Aptos" panose="020B0004020202020204" pitchFamily="34" charset="0"/>
                <a:ea typeface="Aptos" panose="020B0004020202020204" pitchFamily="34" charset="0"/>
                <a:cs typeface="Times New Roman" panose="02020603050405020304" pitchFamily="18" charset="0"/>
              </a:rPr>
              <a:t>you</a:t>
            </a:r>
            <a:r>
              <a:rPr lang="en-GB" sz="1600" kern="100" dirty="0">
                <a:latin typeface="Aptos" panose="020B0004020202020204" pitchFamily="34" charset="0"/>
                <a:ea typeface="Aptos" panose="020B0004020202020204" pitchFamily="34" charset="0"/>
                <a:cs typeface="Times New Roman" panose="02020603050405020304" pitchFamily="18" charset="0"/>
              </a:rPr>
              <a:t> specifically did. </a:t>
            </a:r>
          </a:p>
        </p:txBody>
      </p:sp>
      <p:cxnSp>
        <p:nvCxnSpPr>
          <p:cNvPr id="6" name="Straight Arrow Connector 5">
            <a:extLst>
              <a:ext uri="{FF2B5EF4-FFF2-40B4-BE49-F238E27FC236}">
                <a16:creationId xmlns:a16="http://schemas.microsoft.com/office/drawing/2014/main" id="{200694B7-1AE3-6AA6-16AA-DF95780AC7B4}"/>
              </a:ext>
            </a:extLst>
          </p:cNvPr>
          <p:cNvCxnSpPr>
            <a:cxnSpLocks/>
          </p:cNvCxnSpPr>
          <p:nvPr/>
        </p:nvCxnSpPr>
        <p:spPr>
          <a:xfrm flipH="1">
            <a:off x="7825406" y="1848678"/>
            <a:ext cx="955816" cy="108148"/>
          </a:xfrm>
          <a:prstGeom prst="straightConnector1">
            <a:avLst/>
          </a:prstGeom>
          <a:ln w="28575"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11" name="Straight Arrow Connector 10">
            <a:extLst>
              <a:ext uri="{FF2B5EF4-FFF2-40B4-BE49-F238E27FC236}">
                <a16:creationId xmlns:a16="http://schemas.microsoft.com/office/drawing/2014/main" id="{87686A80-6040-2EA6-6FD4-3A83E058F9A3}"/>
              </a:ext>
            </a:extLst>
          </p:cNvPr>
          <p:cNvCxnSpPr>
            <a:cxnSpLocks/>
          </p:cNvCxnSpPr>
          <p:nvPr/>
        </p:nvCxnSpPr>
        <p:spPr>
          <a:xfrm flipH="1">
            <a:off x="8077200" y="5009323"/>
            <a:ext cx="704022" cy="259363"/>
          </a:xfrm>
          <a:prstGeom prst="straightConnector1">
            <a:avLst/>
          </a:prstGeom>
          <a:ln w="28575"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40334787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F147F0-2ADA-873B-BC11-47B74F04F820}"/>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13B5F2D-0657-EAE8-EE22-63A913B4A688}"/>
              </a:ext>
            </a:extLst>
          </p:cNvPr>
          <p:cNvSpPr>
            <a:spLocks noGrp="1"/>
          </p:cNvSpPr>
          <p:nvPr>
            <p:ph idx="1"/>
          </p:nvPr>
        </p:nvSpPr>
        <p:spPr>
          <a:xfrm>
            <a:off x="725557" y="490676"/>
            <a:ext cx="7643190" cy="2520107"/>
          </a:xfrm>
          <a:ln w="28575">
            <a:solidFill>
              <a:srgbClr val="FF0000"/>
            </a:solidFill>
          </a:ln>
        </p:spPr>
        <p:txBody>
          <a:bodyPr>
            <a:noAutofit/>
          </a:bodyPr>
          <a:lstStyle/>
          <a:p>
            <a:pPr marL="0" indent="0">
              <a:spcAft>
                <a:spcPts val="800"/>
              </a:spcAft>
              <a:buNone/>
            </a:pPr>
            <a:r>
              <a:rPr lang="en-GB" sz="1800" dirty="0"/>
              <a:t>“These volumes presented </a:t>
            </a:r>
            <a:r>
              <a:rPr lang="en-GB" sz="1800" dirty="0">
                <a:highlight>
                  <a:srgbClr val="FFFF00"/>
                </a:highlight>
              </a:rPr>
              <a:t>substantial technical challenges</a:t>
            </a:r>
            <a:r>
              <a:rPr lang="en-GB" sz="1800" dirty="0"/>
              <a:t>, primarily due to their scale and weight. Although the treatment principles did not differ from those used for smaller volumes, </a:t>
            </a:r>
            <a:r>
              <a:rPr lang="en-GB" sz="1800" dirty="0">
                <a:highlight>
                  <a:srgbClr val="FFFF00"/>
                </a:highlight>
              </a:rPr>
              <a:t>their scale necessitated careful modification and planning</a:t>
            </a:r>
            <a:r>
              <a:rPr lang="en-GB" sz="1800" dirty="0"/>
              <a:t>. For example, flattening the boards took months and required the use of strong wooden supports and clamps, flattening the text block had to be undertaken without moisture and took approximately 18 months. </a:t>
            </a:r>
            <a:r>
              <a:rPr lang="en-GB" sz="1800" dirty="0">
                <a:highlight>
                  <a:srgbClr val="FFFF00"/>
                </a:highlight>
              </a:rPr>
              <a:t>Many steps required the assistance of at least a second set of hands, necessitating clear communication and leadership. As the successful scaling of each technique was not always assured, every stage required contingency planning.”</a:t>
            </a:r>
          </a:p>
          <a:p>
            <a:pPr marL="0" indent="0">
              <a:spcAft>
                <a:spcPts val="800"/>
              </a:spcAft>
              <a:buNone/>
            </a:pPr>
            <a:endParaRPr lang="en-GB" sz="1600" dirty="0"/>
          </a:p>
        </p:txBody>
      </p:sp>
      <p:sp>
        <p:nvSpPr>
          <p:cNvPr id="4" name="TextBox 3">
            <a:extLst>
              <a:ext uri="{FF2B5EF4-FFF2-40B4-BE49-F238E27FC236}">
                <a16:creationId xmlns:a16="http://schemas.microsoft.com/office/drawing/2014/main" id="{D3B963E2-EE44-8095-4B1F-43B1FBD68570}"/>
              </a:ext>
            </a:extLst>
          </p:cNvPr>
          <p:cNvSpPr txBox="1"/>
          <p:nvPr/>
        </p:nvSpPr>
        <p:spPr>
          <a:xfrm>
            <a:off x="8617226" y="490676"/>
            <a:ext cx="3309730" cy="4626908"/>
          </a:xfrm>
          <a:prstGeom prst="rect">
            <a:avLst/>
          </a:prstGeom>
          <a:solidFill>
            <a:srgbClr val="FFFF99"/>
          </a:solidFill>
          <a:ln w="28575">
            <a:solidFill>
              <a:schemeClr val="tx1"/>
            </a:solidFill>
          </a:ln>
        </p:spPr>
        <p:txBody>
          <a:bodyPr wrap="square" rtlCol="0">
            <a:spAutoFit/>
          </a:bodyPr>
          <a:lstStyle/>
          <a:p>
            <a:pPr>
              <a:spcAft>
                <a:spcPts val="800"/>
              </a:spcAft>
            </a:pPr>
            <a:r>
              <a:rPr lang="en-GB" sz="1600" kern="100" dirty="0">
                <a:effectLst/>
                <a:latin typeface="Aptos" panose="020B0004020202020204" pitchFamily="34" charset="0"/>
                <a:ea typeface="Aptos" panose="020B0004020202020204" pitchFamily="34" charset="0"/>
                <a:cs typeface="Times New Roman" panose="02020603050405020304" pitchFamily="18" charset="0"/>
              </a:rPr>
              <a:t> To meet the standards at the right level for accreditation, projects need to meet at least one of the Icon complexity criteria to a high degree. It’s vital to explain explicitly to assessors why your project is complex. In this case, the project posed technical challenges due to </a:t>
            </a:r>
            <a:r>
              <a:rPr lang="en-GB" sz="1600" kern="100" dirty="0">
                <a:latin typeface="Aptos" panose="020B0004020202020204" pitchFamily="34" charset="0"/>
                <a:ea typeface="Aptos" panose="020B0004020202020204" pitchFamily="34" charset="0"/>
                <a:cs typeface="Times New Roman" panose="02020603050405020304" pitchFamily="18" charset="0"/>
              </a:rPr>
              <a:t>sheer size / weight, which made undertaking treatments physically difficult, resource intensive  and slow. </a:t>
            </a:r>
          </a:p>
          <a:p>
            <a:pPr>
              <a:spcAft>
                <a:spcPts val="800"/>
              </a:spcAft>
            </a:pPr>
            <a:r>
              <a:rPr lang="en-GB" sz="1600" dirty="0">
                <a:effectLst/>
              </a:rPr>
              <a:t>Complex projects enable you to meet the standards because they give you the opportunity to demonstrate analytical thinking / problem-solving skills and a high level of specialist knowledge / skill.</a:t>
            </a:r>
            <a:endParaRPr lang="en-GB" sz="1600" kern="100" dirty="0">
              <a:effectLst/>
              <a:ea typeface="Aptos" panose="020B0004020202020204" pitchFamily="34" charset="0"/>
              <a:cs typeface="Times New Roman" panose="02020603050405020304" pitchFamily="18" charset="0"/>
            </a:endParaRPr>
          </a:p>
        </p:txBody>
      </p:sp>
      <p:cxnSp>
        <p:nvCxnSpPr>
          <p:cNvPr id="6" name="Straight Arrow Connector 5">
            <a:extLst>
              <a:ext uri="{FF2B5EF4-FFF2-40B4-BE49-F238E27FC236}">
                <a16:creationId xmlns:a16="http://schemas.microsoft.com/office/drawing/2014/main" id="{92854602-295A-BFF2-105B-619AE6435E85}"/>
              </a:ext>
            </a:extLst>
          </p:cNvPr>
          <p:cNvCxnSpPr>
            <a:cxnSpLocks/>
          </p:cNvCxnSpPr>
          <p:nvPr/>
        </p:nvCxnSpPr>
        <p:spPr>
          <a:xfrm flipH="1">
            <a:off x="7911547" y="1244221"/>
            <a:ext cx="705678" cy="0"/>
          </a:xfrm>
          <a:prstGeom prst="straightConnector1">
            <a:avLst/>
          </a:prstGeom>
          <a:ln w="28575"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5" name="TextBox 4">
            <a:extLst>
              <a:ext uri="{FF2B5EF4-FFF2-40B4-BE49-F238E27FC236}">
                <a16:creationId xmlns:a16="http://schemas.microsoft.com/office/drawing/2014/main" id="{5510D1E1-DE93-40DA-4DE5-F9691B349744}"/>
              </a:ext>
            </a:extLst>
          </p:cNvPr>
          <p:cNvSpPr txBox="1"/>
          <p:nvPr/>
        </p:nvSpPr>
        <p:spPr>
          <a:xfrm>
            <a:off x="725557" y="3152307"/>
            <a:ext cx="7643190" cy="3570208"/>
          </a:xfrm>
          <a:prstGeom prst="rect">
            <a:avLst/>
          </a:prstGeom>
          <a:solidFill>
            <a:schemeClr val="accent1">
              <a:lumMod val="20000"/>
              <a:lumOff val="80000"/>
            </a:schemeClr>
          </a:solidFill>
          <a:ln w="28575">
            <a:solidFill>
              <a:schemeClr val="tx1"/>
            </a:solidFill>
          </a:ln>
        </p:spPr>
        <p:txBody>
          <a:bodyPr wrap="square" rtlCol="0">
            <a:spAutoFit/>
          </a:bodyPr>
          <a:lstStyle/>
          <a:p>
            <a:r>
              <a:rPr lang="en-GB" b="1" u="sng" dirty="0"/>
              <a:t>Icon Complexity Criteria:</a:t>
            </a:r>
          </a:p>
          <a:p>
            <a:endParaRPr lang="en-GB" sz="1600" b="1" u="sng" dirty="0"/>
          </a:p>
          <a:p>
            <a:r>
              <a:rPr lang="en-GB" sz="1600" b="1" dirty="0"/>
              <a:t>To be considered a complex project, suitable for accreditation, the project must have  one or more of the following criteria present to a high degree.</a:t>
            </a:r>
          </a:p>
          <a:p>
            <a:pPr algn="l"/>
            <a:endParaRPr lang="en-GB" sz="1600" b="0" i="0" u="none" strike="noStrike" baseline="0" dirty="0">
              <a:solidFill>
                <a:srgbClr val="000000"/>
              </a:solidFill>
              <a:latin typeface="Avenir Next LT Pro" panose="020B0504020202020204" pitchFamily="34" charset="0"/>
            </a:endParaRPr>
          </a:p>
          <a:p>
            <a:pPr marL="285750" indent="-285750">
              <a:buFont typeface="Arial" panose="020B0604020202020204" pitchFamily="34" charset="0"/>
              <a:buChar char="•"/>
            </a:pPr>
            <a:r>
              <a:rPr lang="en-GB" sz="1600" i="0" u="none" strike="noStrike" baseline="0" dirty="0">
                <a:solidFill>
                  <a:srgbClr val="000000"/>
                </a:solidFill>
              </a:rPr>
              <a:t>Project requires choices between options that lead to significantly different outcomes </a:t>
            </a:r>
          </a:p>
          <a:p>
            <a:pPr marL="285750" indent="-285750" algn="l">
              <a:buFont typeface="Arial" panose="020B0604020202020204" pitchFamily="34" charset="0"/>
              <a:buChar char="•"/>
            </a:pPr>
            <a:r>
              <a:rPr lang="en-GB" sz="1600" i="0" u="none" strike="noStrike" baseline="0" dirty="0">
                <a:solidFill>
                  <a:srgbClr val="000000"/>
                </a:solidFill>
              </a:rPr>
              <a:t>Project presents ethical dilemma and value-conflicts or requires significant value-judgements </a:t>
            </a:r>
          </a:p>
          <a:p>
            <a:pPr marL="285750" indent="-285750">
              <a:buFont typeface="Arial" panose="020B0604020202020204" pitchFamily="34" charset="0"/>
              <a:buChar char="•"/>
            </a:pPr>
            <a:r>
              <a:rPr lang="en-GB" sz="1600" i="0" u="none" strike="noStrike" baseline="0" dirty="0">
                <a:solidFill>
                  <a:srgbClr val="000000"/>
                </a:solidFill>
              </a:rPr>
              <a:t>Project presents substantial technical problems, for instance in relation to unstable or degraded materials or the level of risk associated with treatments or strategies </a:t>
            </a:r>
          </a:p>
          <a:p>
            <a:pPr marL="285750" indent="-285750">
              <a:buFont typeface="Arial" panose="020B0604020202020204" pitchFamily="34" charset="0"/>
              <a:buChar char="•"/>
            </a:pPr>
            <a:r>
              <a:rPr lang="en-GB" sz="1600" i="0" u="none" strike="noStrike" baseline="0" dirty="0">
                <a:solidFill>
                  <a:srgbClr val="000000"/>
                </a:solidFill>
              </a:rPr>
              <a:t>Project requires a deep level of practical understanding to be applied to a situation</a:t>
            </a:r>
          </a:p>
          <a:p>
            <a:pPr marL="285750" indent="-285750">
              <a:buFont typeface="Arial" panose="020B0604020202020204" pitchFamily="34" charset="0"/>
              <a:buChar char="•"/>
            </a:pPr>
            <a:r>
              <a:rPr lang="en-GB" sz="1600" i="0" u="none" strike="noStrike" baseline="0" dirty="0">
                <a:solidFill>
                  <a:srgbClr val="000000"/>
                </a:solidFill>
              </a:rPr>
              <a:t>Project requires the marshalling and management of a wide range of resources. </a:t>
            </a:r>
          </a:p>
        </p:txBody>
      </p:sp>
    </p:spTree>
    <p:extLst>
      <p:ext uri="{BB962C8B-B14F-4D97-AF65-F5344CB8AC3E}">
        <p14:creationId xmlns:p14="http://schemas.microsoft.com/office/powerpoint/2010/main" val="8099291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96C843-1FF2-9835-2DFD-18DC8D47021D}"/>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11D7C7B-3DF0-AF0A-D3AA-E8E5B78EEF89}"/>
              </a:ext>
            </a:extLst>
          </p:cNvPr>
          <p:cNvSpPr>
            <a:spLocks noGrp="1"/>
          </p:cNvSpPr>
          <p:nvPr>
            <p:ph idx="1"/>
          </p:nvPr>
        </p:nvSpPr>
        <p:spPr>
          <a:xfrm>
            <a:off x="663320" y="1029939"/>
            <a:ext cx="7394712" cy="3642023"/>
          </a:xfrm>
          <a:ln w="28575">
            <a:solidFill>
              <a:srgbClr val="FF0000"/>
            </a:solidFill>
          </a:ln>
        </p:spPr>
        <p:txBody>
          <a:bodyPr>
            <a:noAutofit/>
          </a:bodyPr>
          <a:lstStyle/>
          <a:p>
            <a:pPr marL="0" indent="0">
              <a:spcAft>
                <a:spcPts val="800"/>
              </a:spcAft>
              <a:buNone/>
            </a:pPr>
            <a:r>
              <a:rPr lang="en-GB" sz="1800" dirty="0"/>
              <a:t>“In addition to a standard conservation treatment proposal (</a:t>
            </a:r>
            <a:r>
              <a:rPr lang="en-GB" sz="1800" dirty="0">
                <a:highlight>
                  <a:srgbClr val="FFFF00"/>
                </a:highlight>
              </a:rPr>
              <a:t>See ‘Proposal’ doc ), </a:t>
            </a:r>
            <a:r>
              <a:rPr lang="en-GB" sz="1800" dirty="0"/>
              <a:t>I developed a treatment options flowchart </a:t>
            </a:r>
            <a:r>
              <a:rPr lang="en-GB" sz="1800" dirty="0">
                <a:highlight>
                  <a:srgbClr val="FFFF00"/>
                </a:highlight>
              </a:rPr>
              <a:t>(See doc 4: flowchart)</a:t>
            </a:r>
            <a:r>
              <a:rPr lang="en-GB" sz="1800" dirty="0"/>
              <a:t> to visualise the stages and decision points.</a:t>
            </a:r>
            <a:r>
              <a:rPr lang="en-GB" sz="1800" dirty="0">
                <a:highlight>
                  <a:srgbClr val="FFFF00"/>
                </a:highlight>
              </a:rPr>
              <a:t> </a:t>
            </a:r>
            <a:r>
              <a:rPr lang="en-GB" sz="1800" u="sng" dirty="0">
                <a:highlight>
                  <a:srgbClr val="FFFF00"/>
                </a:highlight>
              </a:rPr>
              <a:t>(Standards 2.1, 2.2, 2.3)</a:t>
            </a:r>
            <a:r>
              <a:rPr lang="en-GB" sz="1800" dirty="0">
                <a:highlight>
                  <a:srgbClr val="FFFF00"/>
                </a:highlight>
              </a:rPr>
              <a:t> Unlike many conservation treatments where one might identify a single preferred path, this project required flexibility at every step. Each treatment phase depended on the success of the last, and I needed to account for many unknowns—not just how the materials might respond, but whether scaled-up conservation techniques would perform as expected. </a:t>
            </a:r>
            <a:r>
              <a:rPr lang="en-GB" sz="1800" u="sng" dirty="0">
                <a:highlight>
                  <a:srgbClr val="FFFF00"/>
                </a:highlight>
              </a:rPr>
              <a:t>(Standards 2.3, 6.5</a:t>
            </a:r>
            <a:r>
              <a:rPr lang="en-GB" sz="1800" u="sng" dirty="0"/>
              <a:t>)</a:t>
            </a:r>
            <a:r>
              <a:rPr lang="en-GB" sz="1800" dirty="0"/>
              <a:t> One of the volumes, Factory 31/2, required only basic stabilisation, whereas Factory 31/1 and Factory 31/3 demanded significant intervention. A full treatment proposal was created, tailored for a non-specialist but collections-savvy audience (i.e. the archivist), and clearly communicated both the rationale and the planned techniques. </a:t>
            </a:r>
            <a:r>
              <a:rPr lang="en-GB" sz="1800" u="sng" dirty="0"/>
              <a:t>(Standards 1.2, 2.2, 2.3, 6.5)</a:t>
            </a:r>
            <a:endParaRPr lang="en-GB" sz="1800" dirty="0"/>
          </a:p>
          <a:p>
            <a:pPr marL="0" indent="0">
              <a:spcAft>
                <a:spcPts val="800"/>
              </a:spcAft>
              <a:buNone/>
            </a:pPr>
            <a:endParaRPr lang="en-GB" sz="1600" dirty="0"/>
          </a:p>
        </p:txBody>
      </p:sp>
      <p:sp>
        <p:nvSpPr>
          <p:cNvPr id="4" name="TextBox 3">
            <a:extLst>
              <a:ext uri="{FF2B5EF4-FFF2-40B4-BE49-F238E27FC236}">
                <a16:creationId xmlns:a16="http://schemas.microsoft.com/office/drawing/2014/main" id="{BE7D4734-F4B1-B7CE-49C3-37D374FEEFA7}"/>
              </a:ext>
            </a:extLst>
          </p:cNvPr>
          <p:cNvSpPr txBox="1"/>
          <p:nvPr/>
        </p:nvSpPr>
        <p:spPr>
          <a:xfrm>
            <a:off x="8617226" y="490676"/>
            <a:ext cx="3309730" cy="1323439"/>
          </a:xfrm>
          <a:prstGeom prst="rect">
            <a:avLst/>
          </a:prstGeom>
          <a:solidFill>
            <a:srgbClr val="FFFF99"/>
          </a:solidFill>
          <a:ln w="28575">
            <a:solidFill>
              <a:schemeClr val="tx1"/>
            </a:solidFill>
          </a:ln>
        </p:spPr>
        <p:txBody>
          <a:bodyPr wrap="square" rtlCol="0">
            <a:spAutoFit/>
          </a:bodyPr>
          <a:lstStyle/>
          <a:p>
            <a:pPr>
              <a:spcAft>
                <a:spcPts val="800"/>
              </a:spcAft>
            </a:pPr>
            <a:r>
              <a:rPr lang="en-GB" sz="1600" kern="100" dirty="0">
                <a:effectLst/>
                <a:latin typeface="Aptos" panose="020B0004020202020204" pitchFamily="34" charset="0"/>
                <a:ea typeface="Aptos" panose="020B0004020202020204" pitchFamily="34" charset="0"/>
                <a:cs typeface="Times New Roman" panose="02020603050405020304" pitchFamily="18" charset="0"/>
              </a:rPr>
              <a:t> The candidate is referencing both supporting documentation and the relevant sub-standards in the body of the text. This is very helpful signposting for assessors.</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p:txBody>
      </p:sp>
      <p:cxnSp>
        <p:nvCxnSpPr>
          <p:cNvPr id="6" name="Straight Arrow Connector 5">
            <a:extLst>
              <a:ext uri="{FF2B5EF4-FFF2-40B4-BE49-F238E27FC236}">
                <a16:creationId xmlns:a16="http://schemas.microsoft.com/office/drawing/2014/main" id="{FB4F7A29-B0DB-6A4F-BDB7-EE93146E51CA}"/>
              </a:ext>
            </a:extLst>
          </p:cNvPr>
          <p:cNvCxnSpPr>
            <a:cxnSpLocks/>
          </p:cNvCxnSpPr>
          <p:nvPr/>
        </p:nvCxnSpPr>
        <p:spPr>
          <a:xfrm flipH="1">
            <a:off x="7674192" y="1152395"/>
            <a:ext cx="909194" cy="120584"/>
          </a:xfrm>
          <a:prstGeom prst="straightConnector1">
            <a:avLst/>
          </a:prstGeom>
          <a:ln w="28575"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5" name="TextBox 4">
            <a:extLst>
              <a:ext uri="{FF2B5EF4-FFF2-40B4-BE49-F238E27FC236}">
                <a16:creationId xmlns:a16="http://schemas.microsoft.com/office/drawing/2014/main" id="{95D26E51-83A1-90F9-3FEA-D075D048FE3B}"/>
              </a:ext>
            </a:extLst>
          </p:cNvPr>
          <p:cNvSpPr txBox="1"/>
          <p:nvPr/>
        </p:nvSpPr>
        <p:spPr>
          <a:xfrm>
            <a:off x="8617226" y="2104793"/>
            <a:ext cx="3309730" cy="3888244"/>
          </a:xfrm>
          <a:prstGeom prst="rect">
            <a:avLst/>
          </a:prstGeom>
          <a:solidFill>
            <a:srgbClr val="FFFF99"/>
          </a:solidFill>
          <a:ln w="28575">
            <a:solidFill>
              <a:schemeClr val="tx1"/>
            </a:solidFill>
          </a:ln>
        </p:spPr>
        <p:txBody>
          <a:bodyPr wrap="square" rtlCol="0">
            <a:spAutoFit/>
          </a:bodyPr>
          <a:lstStyle/>
          <a:p>
            <a:pPr>
              <a:spcAft>
                <a:spcPts val="800"/>
              </a:spcAft>
            </a:pPr>
            <a:r>
              <a:rPr lang="en-GB" sz="1600" kern="100" dirty="0">
                <a:effectLst/>
                <a:latin typeface="Aptos" panose="020B0004020202020204" pitchFamily="34" charset="0"/>
                <a:ea typeface="Aptos" panose="020B0004020202020204" pitchFamily="34" charset="0"/>
                <a:cs typeface="Times New Roman" panose="02020603050405020304" pitchFamily="18" charset="0"/>
              </a:rPr>
              <a:t>When putting together your portfolio, </a:t>
            </a:r>
            <a:r>
              <a:rPr lang="en-GB" sz="1600" kern="100" dirty="0">
                <a:latin typeface="Aptos" panose="020B0004020202020204" pitchFamily="34" charset="0"/>
                <a:ea typeface="Aptos" panose="020B0004020202020204" pitchFamily="34" charset="0"/>
                <a:cs typeface="Times New Roman" panose="02020603050405020304" pitchFamily="18" charset="0"/>
              </a:rPr>
              <a:t>think carefully about what projects are a good fit for what standards. </a:t>
            </a:r>
          </a:p>
          <a:p>
            <a:pPr>
              <a:spcAft>
                <a:spcPts val="800"/>
              </a:spcAft>
            </a:pPr>
            <a:r>
              <a:rPr lang="en-GB" sz="1600" b="1" kern="100" dirty="0">
                <a:effectLst/>
                <a:latin typeface="Aptos" panose="020B0004020202020204" pitchFamily="34" charset="0"/>
                <a:ea typeface="Aptos" panose="020B0004020202020204" pitchFamily="34" charset="0"/>
                <a:cs typeface="Times New Roman" panose="02020603050405020304" pitchFamily="18" charset="0"/>
              </a:rPr>
              <a:t>The example here is a good fit for standard 2 sub-standards</a:t>
            </a:r>
            <a:r>
              <a:rPr lang="en-GB" sz="1600" kern="100" dirty="0">
                <a:effectLst/>
                <a:latin typeface="Aptos" panose="020B0004020202020204" pitchFamily="34" charset="0"/>
                <a:ea typeface="Aptos" panose="020B0004020202020204" pitchFamily="34" charset="0"/>
                <a:cs typeface="Times New Roman" panose="02020603050405020304" pitchFamily="18" charset="0"/>
              </a:rPr>
              <a:t>. For standard 2 candidates need to show the ability to consider a range of options. </a:t>
            </a:r>
            <a:r>
              <a:rPr lang="en-GB" sz="1600" kern="100" dirty="0">
                <a:latin typeface="Aptos" panose="020B0004020202020204" pitchFamily="34" charset="0"/>
                <a:ea typeface="Aptos" panose="020B0004020202020204" pitchFamily="34" charset="0"/>
                <a:cs typeface="Times New Roman" panose="02020603050405020304" pitchFamily="18" charset="0"/>
              </a:rPr>
              <a:t>The candidate highlights that this project required a flexible approach and different contingency options had to be considered at each stage. (This is backed up with more detailed explanation later on and  with documentary evidence.)</a:t>
            </a:r>
          </a:p>
        </p:txBody>
      </p:sp>
      <p:cxnSp>
        <p:nvCxnSpPr>
          <p:cNvPr id="8" name="Straight Arrow Connector 7">
            <a:extLst>
              <a:ext uri="{FF2B5EF4-FFF2-40B4-BE49-F238E27FC236}">
                <a16:creationId xmlns:a16="http://schemas.microsoft.com/office/drawing/2014/main" id="{835C73C1-C808-2969-BAD6-0CDFE91B39E7}"/>
              </a:ext>
            </a:extLst>
          </p:cNvPr>
          <p:cNvCxnSpPr>
            <a:cxnSpLocks/>
          </p:cNvCxnSpPr>
          <p:nvPr/>
        </p:nvCxnSpPr>
        <p:spPr>
          <a:xfrm flipH="1" flipV="1">
            <a:off x="7744950" y="2329543"/>
            <a:ext cx="767679" cy="337457"/>
          </a:xfrm>
          <a:prstGeom prst="straightConnector1">
            <a:avLst/>
          </a:prstGeom>
          <a:ln w="28575"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5184243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580D03-FDAC-1C64-7CE1-69EB265DA3FE}"/>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7652995-175B-99C1-42D1-251213C5D529}"/>
              </a:ext>
            </a:extLst>
          </p:cNvPr>
          <p:cNvSpPr>
            <a:spLocks noGrp="1"/>
          </p:cNvSpPr>
          <p:nvPr>
            <p:ph idx="1"/>
          </p:nvPr>
        </p:nvSpPr>
        <p:spPr>
          <a:xfrm>
            <a:off x="546179" y="798576"/>
            <a:ext cx="7692887" cy="4241509"/>
          </a:xfrm>
          <a:ln w="28575">
            <a:solidFill>
              <a:srgbClr val="FF0000"/>
            </a:solidFill>
          </a:ln>
        </p:spPr>
        <p:txBody>
          <a:bodyPr>
            <a:noAutofit/>
          </a:bodyPr>
          <a:lstStyle/>
          <a:p>
            <a:pPr>
              <a:lnSpc>
                <a:spcPct val="115000"/>
              </a:lnSpc>
              <a:spcAft>
                <a:spcPts val="800"/>
              </a:spcAft>
              <a:buNone/>
            </a:pPr>
            <a:r>
              <a:rPr lang="en-GB" sz="1800" b="1" u="sng"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Leather consolidation</a:t>
            </a:r>
          </a:p>
          <a:p>
            <a:pPr marL="0" indent="0">
              <a:buNone/>
            </a:pPr>
            <a:r>
              <a:rPr lang="en-GB" sz="1600" dirty="0"/>
              <a:t>To inform my approach for the factory books</a:t>
            </a:r>
            <a:r>
              <a:rPr lang="en-GB" sz="1600" dirty="0">
                <a:highlight>
                  <a:srgbClr val="FFFF00"/>
                </a:highlight>
              </a:rPr>
              <a:t>, I carried out my own in-house testing using four types of historic leather, various percentages of </a:t>
            </a:r>
            <a:r>
              <a:rPr lang="en-GB" sz="1600" dirty="0" err="1">
                <a:highlight>
                  <a:srgbClr val="FFFF00"/>
                </a:highlight>
              </a:rPr>
              <a:t>Klucel</a:t>
            </a:r>
            <a:r>
              <a:rPr lang="en-GB" sz="1600" dirty="0">
                <a:highlight>
                  <a:srgbClr val="FFFF00"/>
                </a:highlight>
              </a:rPr>
              <a:t> G in isopropanol, and SC7400. The results clearly demonstrated that SC7400 was inappropriate for use when consolidating leather — it caused significant stress and cracking on the surface of the leather, which was not unexpected based on my previous use of the product, </a:t>
            </a:r>
            <a:r>
              <a:rPr lang="en-GB" sz="1600" dirty="0"/>
              <a:t>but it was useful to have undertaken the testing to communicate to team members the reasoning behind my decision not to use it in conservation treatments on historic leather.</a:t>
            </a:r>
          </a:p>
          <a:p>
            <a:pPr marL="0" indent="0">
              <a:buNone/>
            </a:pPr>
            <a:r>
              <a:rPr lang="en-GB" sz="1600" dirty="0"/>
              <a:t>In contrast, </a:t>
            </a:r>
            <a:r>
              <a:rPr lang="en-GB" sz="1600" dirty="0">
                <a:highlight>
                  <a:srgbClr val="FFFF00"/>
                </a:highlight>
              </a:rPr>
              <a:t>two applications of 1% </a:t>
            </a:r>
            <a:r>
              <a:rPr lang="en-GB" sz="1600" dirty="0" err="1">
                <a:highlight>
                  <a:srgbClr val="FFFF00"/>
                </a:highlight>
              </a:rPr>
              <a:t>Klucel</a:t>
            </a:r>
            <a:r>
              <a:rPr lang="en-GB" sz="1600" dirty="0">
                <a:highlight>
                  <a:srgbClr val="FFFF00"/>
                </a:highlight>
              </a:rPr>
              <a:t> G provided effective consolidation without creating a brittle or overly adhesive surface layer. This method was subsequently applied to all three volumes. The spines and leather corners were stabilised with two applications of 1% </a:t>
            </a:r>
            <a:r>
              <a:rPr lang="en-GB" sz="1600" dirty="0" err="1">
                <a:highlight>
                  <a:srgbClr val="FFFF00"/>
                </a:highlight>
              </a:rPr>
              <a:t>Klucel</a:t>
            </a:r>
            <a:r>
              <a:rPr lang="en-GB" sz="1600" dirty="0">
                <a:highlight>
                  <a:srgbClr val="FFFF00"/>
                </a:highlight>
              </a:rPr>
              <a:t> G in isopropanol, providing enough strength for handling and further intervention without altering the appearance or flexibility of the original leather.</a:t>
            </a:r>
            <a:r>
              <a:rPr lang="en-GB" sz="1600" dirty="0"/>
              <a:t> All relevant COSHH procedures were adhered to. </a:t>
            </a:r>
            <a:r>
              <a:rPr lang="en-GB" sz="1600" u="sng" dirty="0"/>
              <a:t>(Standard 4.3)</a:t>
            </a:r>
          </a:p>
          <a:p>
            <a:pPr>
              <a:lnSpc>
                <a:spcPct val="115000"/>
              </a:lnSpc>
              <a:spcAft>
                <a:spcPts val="800"/>
              </a:spcAft>
              <a:buNone/>
            </a:pPr>
            <a:endParaRPr lang="en-GB" sz="1600" dirty="0"/>
          </a:p>
        </p:txBody>
      </p:sp>
      <p:sp>
        <p:nvSpPr>
          <p:cNvPr id="4" name="TextBox 3">
            <a:extLst>
              <a:ext uri="{FF2B5EF4-FFF2-40B4-BE49-F238E27FC236}">
                <a16:creationId xmlns:a16="http://schemas.microsoft.com/office/drawing/2014/main" id="{51A1F559-DDFB-F873-13D6-BAA720D9A085}"/>
              </a:ext>
            </a:extLst>
          </p:cNvPr>
          <p:cNvSpPr txBox="1"/>
          <p:nvPr/>
        </p:nvSpPr>
        <p:spPr>
          <a:xfrm>
            <a:off x="8436429" y="2674751"/>
            <a:ext cx="3509460" cy="3293209"/>
          </a:xfrm>
          <a:prstGeom prst="rect">
            <a:avLst/>
          </a:prstGeom>
          <a:solidFill>
            <a:srgbClr val="FFFF99"/>
          </a:solidFill>
          <a:ln w="28575">
            <a:solidFill>
              <a:schemeClr val="tx1"/>
            </a:solidFill>
          </a:ln>
        </p:spPr>
        <p:txBody>
          <a:bodyPr wrap="square" rtlCol="0">
            <a:spAutoFit/>
          </a:bodyPr>
          <a:lstStyle/>
          <a:p>
            <a:pPr>
              <a:spcAft>
                <a:spcPts val="800"/>
              </a:spcAft>
            </a:pPr>
            <a:r>
              <a:rPr lang="en-GB" sz="1600" kern="100" dirty="0">
                <a:effectLst/>
                <a:latin typeface="Aptos" panose="020B0004020202020204" pitchFamily="34" charset="0"/>
                <a:ea typeface="Aptos" panose="020B0004020202020204" pitchFamily="34" charset="0"/>
                <a:cs typeface="Times New Roman" panose="02020603050405020304" pitchFamily="18" charset="0"/>
              </a:rPr>
              <a:t>You are writing for a specialist audience (assessors) so ensure you use conservation terminology and are as specific as possible when describing actions</a:t>
            </a:r>
            <a:r>
              <a:rPr lang="en-GB" sz="1600" kern="100" dirty="0">
                <a:latin typeface="Aptos" panose="020B0004020202020204" pitchFamily="34" charset="0"/>
                <a:ea typeface="Aptos" panose="020B0004020202020204" pitchFamily="34" charset="0"/>
                <a:cs typeface="Times New Roman" panose="02020603050405020304" pitchFamily="18" charset="0"/>
              </a:rPr>
              <a:t>. If you are an interventive conservator, you need to demonstrate a high level of understanding of both the material properties of the objects in your care and, when implementing treatments, the properties of any products used. Be specific about concentrations used and method of application.</a:t>
            </a:r>
          </a:p>
        </p:txBody>
      </p:sp>
      <p:cxnSp>
        <p:nvCxnSpPr>
          <p:cNvPr id="6" name="Straight Arrow Connector 5">
            <a:extLst>
              <a:ext uri="{FF2B5EF4-FFF2-40B4-BE49-F238E27FC236}">
                <a16:creationId xmlns:a16="http://schemas.microsoft.com/office/drawing/2014/main" id="{98118D96-61C4-7A54-A838-7E627B75831B}"/>
              </a:ext>
            </a:extLst>
          </p:cNvPr>
          <p:cNvCxnSpPr>
            <a:cxnSpLocks/>
          </p:cNvCxnSpPr>
          <p:nvPr/>
        </p:nvCxnSpPr>
        <p:spPr>
          <a:xfrm flipH="1">
            <a:off x="7924622" y="3776338"/>
            <a:ext cx="486189" cy="288664"/>
          </a:xfrm>
          <a:prstGeom prst="straightConnector1">
            <a:avLst/>
          </a:prstGeom>
          <a:ln w="28575"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5" name="Straight Arrow Connector 4">
            <a:extLst>
              <a:ext uri="{FF2B5EF4-FFF2-40B4-BE49-F238E27FC236}">
                <a16:creationId xmlns:a16="http://schemas.microsoft.com/office/drawing/2014/main" id="{5837731D-EE61-C6D6-BE6A-713C4174A981}"/>
              </a:ext>
            </a:extLst>
          </p:cNvPr>
          <p:cNvCxnSpPr>
            <a:cxnSpLocks/>
          </p:cNvCxnSpPr>
          <p:nvPr/>
        </p:nvCxnSpPr>
        <p:spPr>
          <a:xfrm flipH="1">
            <a:off x="6422571" y="920425"/>
            <a:ext cx="2107569" cy="83561"/>
          </a:xfrm>
          <a:prstGeom prst="straightConnector1">
            <a:avLst/>
          </a:prstGeom>
          <a:ln w="28575"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10" name="Straight Arrow Connector 9">
            <a:extLst>
              <a:ext uri="{FF2B5EF4-FFF2-40B4-BE49-F238E27FC236}">
                <a16:creationId xmlns:a16="http://schemas.microsoft.com/office/drawing/2014/main" id="{81A258BF-0D74-CA07-858A-373BFEDE60D4}"/>
              </a:ext>
            </a:extLst>
          </p:cNvPr>
          <p:cNvCxnSpPr>
            <a:cxnSpLocks/>
          </p:cNvCxnSpPr>
          <p:nvPr/>
        </p:nvCxnSpPr>
        <p:spPr>
          <a:xfrm flipH="1" flipV="1">
            <a:off x="7996820" y="2249905"/>
            <a:ext cx="487175" cy="424846"/>
          </a:xfrm>
          <a:prstGeom prst="straightConnector1">
            <a:avLst/>
          </a:prstGeom>
          <a:ln w="28575"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16" name="TextBox 15">
            <a:extLst>
              <a:ext uri="{FF2B5EF4-FFF2-40B4-BE49-F238E27FC236}">
                <a16:creationId xmlns:a16="http://schemas.microsoft.com/office/drawing/2014/main" id="{2D3A3BAC-3E53-B400-EBD5-7B833A745D44}"/>
              </a:ext>
            </a:extLst>
          </p:cNvPr>
          <p:cNvSpPr txBox="1"/>
          <p:nvPr/>
        </p:nvSpPr>
        <p:spPr>
          <a:xfrm>
            <a:off x="8450706" y="574826"/>
            <a:ext cx="3509460" cy="1569660"/>
          </a:xfrm>
          <a:prstGeom prst="rect">
            <a:avLst/>
          </a:prstGeom>
          <a:solidFill>
            <a:srgbClr val="FFFF99"/>
          </a:solidFill>
          <a:ln w="28575">
            <a:solidFill>
              <a:schemeClr val="tx1"/>
            </a:solidFill>
          </a:ln>
        </p:spPr>
        <p:txBody>
          <a:bodyPr wrap="square" rtlCol="0">
            <a:spAutoFit/>
          </a:bodyPr>
          <a:lstStyle/>
          <a:p>
            <a:pPr>
              <a:spcAft>
                <a:spcPts val="800"/>
              </a:spcAft>
            </a:pPr>
            <a:r>
              <a:rPr lang="en-GB" sz="1600" kern="100" dirty="0">
                <a:latin typeface="Aptos" panose="020B0004020202020204" pitchFamily="34" charset="0"/>
                <a:ea typeface="Aptos" panose="020B0004020202020204" pitchFamily="34" charset="0"/>
                <a:cs typeface="Times New Roman" panose="02020603050405020304" pitchFamily="18" charset="0"/>
              </a:rPr>
              <a:t>Using formatting tools like headings can help break up blocks of text for ease of reading by assessors. (</a:t>
            </a:r>
            <a:r>
              <a:rPr lang="en-GB" sz="1600" kern="100" dirty="0" err="1">
                <a:latin typeface="Aptos" panose="020B0004020202020204" pitchFamily="34" charset="0"/>
                <a:ea typeface="Aptos" panose="020B0004020202020204" pitchFamily="34" charset="0"/>
                <a:cs typeface="Times New Roman" panose="02020603050405020304" pitchFamily="18" charset="0"/>
              </a:rPr>
              <a:t>Onefile</a:t>
            </a:r>
            <a:r>
              <a:rPr lang="en-GB" sz="1600" kern="100" dirty="0">
                <a:latin typeface="Aptos" panose="020B0004020202020204" pitchFamily="34" charset="0"/>
                <a:ea typeface="Aptos" panose="020B0004020202020204" pitchFamily="34" charset="0"/>
                <a:cs typeface="Times New Roman" panose="02020603050405020304" pitchFamily="18" charset="0"/>
              </a:rPr>
              <a:t> text boxes allow candidates to use a range of formatting options such as  bullet points, bold text, underline etc.</a:t>
            </a:r>
          </a:p>
        </p:txBody>
      </p:sp>
    </p:spTree>
    <p:extLst>
      <p:ext uri="{BB962C8B-B14F-4D97-AF65-F5344CB8AC3E}">
        <p14:creationId xmlns:p14="http://schemas.microsoft.com/office/powerpoint/2010/main" val="16781684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4F17AA-25C3-50B6-D2A8-786DE07C3F43}"/>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5F5EE5E-F962-58AA-0009-6D9544005CA0}"/>
              </a:ext>
            </a:extLst>
          </p:cNvPr>
          <p:cNvSpPr>
            <a:spLocks noGrp="1"/>
          </p:cNvSpPr>
          <p:nvPr>
            <p:ph idx="1"/>
          </p:nvPr>
        </p:nvSpPr>
        <p:spPr>
          <a:xfrm>
            <a:off x="417444" y="139148"/>
            <a:ext cx="8840856" cy="6609522"/>
          </a:xfrm>
          <a:ln w="28575">
            <a:solidFill>
              <a:srgbClr val="FF0000"/>
            </a:solidFill>
          </a:ln>
        </p:spPr>
        <p:txBody>
          <a:bodyPr>
            <a:noAutofit/>
          </a:bodyPr>
          <a:lstStyle/>
          <a:p>
            <a:pPr marL="0" indent="0">
              <a:buNone/>
            </a:pPr>
            <a:r>
              <a:rPr lang="en-GB" sz="1800" b="1" dirty="0"/>
              <a:t>Text-Block Flattening</a:t>
            </a:r>
          </a:p>
          <a:p>
            <a:pPr marL="0" indent="0">
              <a:buNone/>
            </a:pPr>
            <a:r>
              <a:rPr lang="en-GB" sz="1800" dirty="0"/>
              <a:t>Flattening the text blocks was the most uncertain element of the project. several colleagues felt that humidification would be required to relax the paper sufficiently; </a:t>
            </a:r>
            <a:r>
              <a:rPr lang="en-GB" sz="1800" dirty="0">
                <a:highlight>
                  <a:srgbClr val="FFFF00"/>
                </a:highlight>
              </a:rPr>
              <a:t>however, every page carried a highly fugitive red medium (confirmed via spot test) </a:t>
            </a:r>
            <a:r>
              <a:rPr lang="en-GB" sz="1800" u="sng" dirty="0">
                <a:highlight>
                  <a:srgbClr val="FFFF00"/>
                </a:highlight>
              </a:rPr>
              <a:t>(Standard 2.1)</a:t>
            </a:r>
            <a:r>
              <a:rPr lang="en-GB" sz="1800" dirty="0">
                <a:highlight>
                  <a:srgbClr val="FFFF00"/>
                </a:highlight>
              </a:rPr>
              <a:t>, and I was very reluctant to introduce moisture that could cause this to migrate.</a:t>
            </a:r>
          </a:p>
          <a:p>
            <a:pPr marL="0" indent="0">
              <a:buNone/>
            </a:pPr>
            <a:r>
              <a:rPr lang="en-GB" sz="1800" dirty="0">
                <a:highlight>
                  <a:srgbClr val="FFFF00"/>
                </a:highlight>
              </a:rPr>
              <a:t>Having spent a considerable amount of time with the volumes by this stage, I felt that the distortion was being driven mostly by a structural issue: there was a pronounced air gap between the spine and the thickly layered invoices on each page. Without support filling that gap, the pages were shifting towards the spine whenever the book was closed without care.</a:t>
            </a:r>
          </a:p>
          <a:p>
            <a:pPr marL="0" indent="0">
              <a:buNone/>
            </a:pPr>
            <a:r>
              <a:rPr lang="en-GB" sz="1800" dirty="0">
                <a:highlight>
                  <a:srgbClr val="FFFF00"/>
                </a:highlight>
              </a:rPr>
              <a:t>I decided to test a passive reshaping strategy based on filling that void. I custom-fit strips of rag </a:t>
            </a:r>
            <a:r>
              <a:rPr lang="en-GB" sz="1800" dirty="0" err="1">
                <a:highlight>
                  <a:srgbClr val="FFFF00"/>
                </a:highlight>
              </a:rPr>
              <a:t>endleaf</a:t>
            </a:r>
            <a:r>
              <a:rPr lang="en-GB" sz="1800" dirty="0">
                <a:highlight>
                  <a:srgbClr val="FFFF00"/>
                </a:highlight>
              </a:rPr>
              <a:t> paper and millboard between sections to occupy the empty space and push the text block foredge out into its correct alignment. Once in place, the text block immediately sat more naturally, and the spine began to assume the correct round.</a:t>
            </a:r>
          </a:p>
          <a:p>
            <a:pPr marL="0" indent="0">
              <a:buNone/>
            </a:pPr>
            <a:r>
              <a:rPr lang="en-GB" sz="1800" dirty="0"/>
              <a:t>Because the weight of the upper board was likely to place strain on the joint during extended reshaping, I sewed layers of wadding together to create a cushioned support that relieved stress at the upper hinge while still permitting gentle downward pressure.</a:t>
            </a:r>
          </a:p>
          <a:p>
            <a:pPr marL="0" indent="0">
              <a:buNone/>
            </a:pPr>
            <a:r>
              <a:rPr lang="en-GB" sz="1800" dirty="0"/>
              <a:t>Weights were applied, and the packed volumes were transferred to the climate-controlled stacks for long-term passive adjustment. Other project priorities meant they remained undisturbed for roughly a year—time that proved advantageous. When I re-examined the books after storage, the passive flattening had worked: the text blocks held a significantly improved shape. </a:t>
            </a:r>
          </a:p>
          <a:p>
            <a:pPr>
              <a:lnSpc>
                <a:spcPct val="115000"/>
              </a:lnSpc>
              <a:spcAft>
                <a:spcPts val="800"/>
              </a:spcAft>
              <a:buNone/>
            </a:pPr>
            <a:endParaRPr lang="en-GB" sz="1600" dirty="0"/>
          </a:p>
        </p:txBody>
      </p:sp>
      <p:sp>
        <p:nvSpPr>
          <p:cNvPr id="4" name="TextBox 3">
            <a:extLst>
              <a:ext uri="{FF2B5EF4-FFF2-40B4-BE49-F238E27FC236}">
                <a16:creationId xmlns:a16="http://schemas.microsoft.com/office/drawing/2014/main" id="{C525C776-F2CB-8B5D-7849-3DC8AC2090D2}"/>
              </a:ext>
            </a:extLst>
          </p:cNvPr>
          <p:cNvSpPr txBox="1"/>
          <p:nvPr/>
        </p:nvSpPr>
        <p:spPr>
          <a:xfrm>
            <a:off x="9525000" y="435242"/>
            <a:ext cx="2667000" cy="3139321"/>
          </a:xfrm>
          <a:prstGeom prst="rect">
            <a:avLst/>
          </a:prstGeom>
          <a:solidFill>
            <a:srgbClr val="FFFF99"/>
          </a:solidFill>
          <a:ln w="28575">
            <a:solidFill>
              <a:schemeClr val="tx1"/>
            </a:solidFill>
          </a:ln>
        </p:spPr>
        <p:txBody>
          <a:bodyPr wrap="square" rtlCol="0">
            <a:spAutoFit/>
          </a:bodyPr>
          <a:lstStyle/>
          <a:p>
            <a:pPr>
              <a:spcAft>
                <a:spcPts val="800"/>
              </a:spcAft>
            </a:pPr>
            <a:r>
              <a:rPr lang="en-GB" sz="1600" kern="100" dirty="0">
                <a:effectLst/>
                <a:latin typeface="Aptos" panose="020B0004020202020204" pitchFamily="34" charset="0"/>
                <a:ea typeface="Aptos" panose="020B0004020202020204" pitchFamily="34" charset="0"/>
                <a:cs typeface="Times New Roman" panose="02020603050405020304" pitchFamily="18" charset="0"/>
              </a:rPr>
              <a:t> </a:t>
            </a:r>
            <a:r>
              <a:rPr lang="en-GB" kern="100" dirty="0">
                <a:latin typeface="Aptos" panose="020B0004020202020204" pitchFamily="34" charset="0"/>
                <a:ea typeface="Aptos" panose="020B0004020202020204" pitchFamily="34" charset="0"/>
                <a:cs typeface="Times New Roman" panose="02020603050405020304" pitchFamily="18" charset="0"/>
              </a:rPr>
              <a:t> It’s good practice to provide assessors with a clear rationale behind important decisions / actions you take. This could either be in the project write up, or included in attachments. Either way, your reasoning should be clear. </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p:txBody>
      </p:sp>
      <p:cxnSp>
        <p:nvCxnSpPr>
          <p:cNvPr id="6" name="Straight Arrow Connector 5">
            <a:extLst>
              <a:ext uri="{FF2B5EF4-FFF2-40B4-BE49-F238E27FC236}">
                <a16:creationId xmlns:a16="http://schemas.microsoft.com/office/drawing/2014/main" id="{00A46968-D2D8-ABE1-B4FF-D32BE19A8AF8}"/>
              </a:ext>
            </a:extLst>
          </p:cNvPr>
          <p:cNvCxnSpPr>
            <a:cxnSpLocks/>
          </p:cNvCxnSpPr>
          <p:nvPr/>
        </p:nvCxnSpPr>
        <p:spPr>
          <a:xfrm flipH="1">
            <a:off x="8145669" y="914400"/>
            <a:ext cx="1226931" cy="282858"/>
          </a:xfrm>
          <a:prstGeom prst="straightConnector1">
            <a:avLst/>
          </a:prstGeom>
          <a:ln w="28575"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5" name="Straight Arrow Connector 4">
            <a:extLst>
              <a:ext uri="{FF2B5EF4-FFF2-40B4-BE49-F238E27FC236}">
                <a16:creationId xmlns:a16="http://schemas.microsoft.com/office/drawing/2014/main" id="{196461B9-BADC-DE79-63F1-9748890C2466}"/>
              </a:ext>
            </a:extLst>
          </p:cNvPr>
          <p:cNvCxnSpPr>
            <a:cxnSpLocks/>
          </p:cNvCxnSpPr>
          <p:nvPr/>
        </p:nvCxnSpPr>
        <p:spPr>
          <a:xfrm flipH="1">
            <a:off x="8759134" y="2842830"/>
            <a:ext cx="765866" cy="294070"/>
          </a:xfrm>
          <a:prstGeom prst="straightConnector1">
            <a:avLst/>
          </a:prstGeom>
          <a:ln w="28575"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27528283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038752-A773-C940-AC0D-B7565B597543}"/>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667BF34-E2BF-52FD-36D2-301A3F103A4E}"/>
              </a:ext>
            </a:extLst>
          </p:cNvPr>
          <p:cNvSpPr>
            <a:spLocks noGrp="1"/>
          </p:cNvSpPr>
          <p:nvPr>
            <p:ph idx="1"/>
          </p:nvPr>
        </p:nvSpPr>
        <p:spPr>
          <a:xfrm>
            <a:off x="417444" y="0"/>
            <a:ext cx="7692887" cy="6436898"/>
          </a:xfrm>
          <a:ln w="28575">
            <a:solidFill>
              <a:srgbClr val="FF0000"/>
            </a:solidFill>
          </a:ln>
        </p:spPr>
        <p:txBody>
          <a:bodyPr>
            <a:noAutofit/>
          </a:bodyPr>
          <a:lstStyle/>
          <a:p>
            <a:pPr marL="0" indent="0">
              <a:buNone/>
            </a:pPr>
            <a:r>
              <a:rPr lang="en-GB" sz="1600" b="1" dirty="0"/>
              <a:t> Rehousing and Handling Guidance</a:t>
            </a:r>
            <a:endParaRPr lang="en-GB" sz="1600" dirty="0"/>
          </a:p>
          <a:p>
            <a:r>
              <a:rPr lang="en-GB" sz="1600" dirty="0">
                <a:highlight>
                  <a:srgbClr val="FFFF00"/>
                </a:highlight>
              </a:rPr>
              <a:t>Each volume requires two-person handling, and purpose-built housing was essential for safe access</a:t>
            </a:r>
            <a:r>
              <a:rPr lang="en-GB" sz="1600" dirty="0"/>
              <a:t>. I worked with CXD to specify custom drop-front boxes with removable lids and reinforced load-bearing bases. The two original spine pieces for Factory 31/1 and Factory 31/3 have been housed together in a separate box.</a:t>
            </a:r>
          </a:p>
          <a:p>
            <a:r>
              <a:rPr lang="en-GB" sz="1600" dirty="0"/>
              <a:t>Each invoice book box is prominently labelled with weight warnings and a pointer to attached handling guidance. (Standard 6.8) </a:t>
            </a:r>
            <a:r>
              <a:rPr lang="en-GB" sz="1600" dirty="0">
                <a:highlight>
                  <a:srgbClr val="FFFF00"/>
                </a:highlight>
              </a:rPr>
              <a:t>I mounted printed guidance sheets in </a:t>
            </a:r>
            <a:r>
              <a:rPr lang="en-GB" sz="1600" dirty="0" err="1">
                <a:highlight>
                  <a:srgbClr val="FFFF00"/>
                </a:highlight>
              </a:rPr>
              <a:t>melinex</a:t>
            </a:r>
            <a:r>
              <a:rPr lang="en-GB" sz="1600" dirty="0">
                <a:highlight>
                  <a:srgbClr val="FFFF00"/>
                </a:highlight>
              </a:rPr>
              <a:t> pockets adhered to the outer box lid so that users encounter the instructions before handling the volumes.</a:t>
            </a:r>
            <a:r>
              <a:rPr lang="en-GB" sz="1600" dirty="0"/>
              <a:t> </a:t>
            </a:r>
            <a:r>
              <a:rPr lang="en-GB" sz="1600" u="sng" dirty="0"/>
              <a:t>(Standards 3.1, 6.8)</a:t>
            </a:r>
            <a:r>
              <a:rPr lang="en-GB" sz="1600" dirty="0"/>
              <a:t> The  archivist trialled the housing and guidance recently and reported very positive feedback—retrieval and handling are now safer and more efficient. </a:t>
            </a:r>
            <a:r>
              <a:rPr lang="en-GB" sz="1600" u="sng" dirty="0"/>
              <a:t>(Standard 3.4)</a:t>
            </a:r>
            <a:endParaRPr lang="en-GB" sz="1600" dirty="0"/>
          </a:p>
          <a:p>
            <a:r>
              <a:rPr lang="en-GB" sz="1600" dirty="0">
                <a:highlight>
                  <a:srgbClr val="FFFF00"/>
                </a:highlight>
              </a:rPr>
              <a:t>The upgraded housing for these volumes will protect them against a number of ongoing threats – further light damage to the binding, fluctuations in temperature and RH (they are in climate-controlled stacks, but the additional buffering layer will add protection when there are inevitable fluctuations in efficacy of our systems), leaks/disasters, pest and mould outbreaks, and unsupported handling by readers</a:t>
            </a:r>
            <a:r>
              <a:rPr lang="en-GB" sz="1600" dirty="0"/>
              <a:t>. </a:t>
            </a:r>
            <a:r>
              <a:rPr lang="en-GB" sz="1600" u="sng" dirty="0"/>
              <a:t>(Standard 1.3) </a:t>
            </a:r>
            <a:r>
              <a:rPr lang="en-GB" sz="1600" dirty="0"/>
              <a:t>In addition to this, the stacks at the University Library are quite narrow, and having the oversize volumes protected by an extra box layer is always a good idea when there is a risk of bumping against shelving corners, etc. </a:t>
            </a:r>
            <a:r>
              <a:rPr lang="en-GB" sz="1600" u="sng" dirty="0"/>
              <a:t>(Standard 6.12)</a:t>
            </a:r>
            <a:r>
              <a:rPr lang="en-GB" sz="1600" dirty="0"/>
              <a:t> </a:t>
            </a:r>
            <a:r>
              <a:rPr lang="en-GB" sz="1600" dirty="0">
                <a:highlight>
                  <a:srgbClr val="FFFF00"/>
                </a:highlight>
              </a:rPr>
              <a:t>There is, of course, always a risk that the removal of original spine material may cause it to become disassociated – however the archivist has updated the catalogue to ensure that the boxes remain linked, and they are stored next to each other in the stacks.</a:t>
            </a:r>
          </a:p>
          <a:p>
            <a:pPr>
              <a:lnSpc>
                <a:spcPct val="115000"/>
              </a:lnSpc>
              <a:spcAft>
                <a:spcPts val="800"/>
              </a:spcAft>
              <a:buNone/>
            </a:pPr>
            <a:endParaRPr lang="en-GB" sz="1600" dirty="0"/>
          </a:p>
        </p:txBody>
      </p:sp>
      <p:sp>
        <p:nvSpPr>
          <p:cNvPr id="4" name="TextBox 3">
            <a:extLst>
              <a:ext uri="{FF2B5EF4-FFF2-40B4-BE49-F238E27FC236}">
                <a16:creationId xmlns:a16="http://schemas.microsoft.com/office/drawing/2014/main" id="{6E9E4EEF-90FC-CB69-6D3E-05B59CDB5447}"/>
              </a:ext>
            </a:extLst>
          </p:cNvPr>
          <p:cNvSpPr txBox="1"/>
          <p:nvPr/>
        </p:nvSpPr>
        <p:spPr>
          <a:xfrm>
            <a:off x="8604802" y="120562"/>
            <a:ext cx="3309730" cy="5006499"/>
          </a:xfrm>
          <a:prstGeom prst="rect">
            <a:avLst/>
          </a:prstGeom>
          <a:solidFill>
            <a:srgbClr val="FFFF99"/>
          </a:solidFill>
          <a:ln w="28575">
            <a:solidFill>
              <a:schemeClr val="tx1"/>
            </a:solidFill>
          </a:ln>
        </p:spPr>
        <p:txBody>
          <a:bodyPr wrap="square" rtlCol="0">
            <a:spAutoFit/>
          </a:bodyPr>
          <a:lstStyle/>
          <a:p>
            <a:pPr>
              <a:spcAft>
                <a:spcPts val="800"/>
              </a:spcAft>
            </a:pPr>
            <a:r>
              <a:rPr lang="en-GB" sz="1600" kern="100" dirty="0">
                <a:effectLst/>
                <a:latin typeface="Aptos" panose="020B0004020202020204" pitchFamily="34" charset="0"/>
                <a:ea typeface="Aptos" panose="020B0004020202020204" pitchFamily="34" charset="0"/>
                <a:cs typeface="Times New Roman" panose="02020603050405020304" pitchFamily="18" charset="0"/>
              </a:rPr>
              <a:t> </a:t>
            </a:r>
            <a:r>
              <a:rPr lang="en-GB" sz="1800" kern="100" dirty="0">
                <a:effectLst/>
                <a:latin typeface="Aptos" panose="020B0004020202020204" pitchFamily="34" charset="0"/>
                <a:ea typeface="Aptos" panose="020B0004020202020204" pitchFamily="34" charset="0"/>
                <a:cs typeface="Times New Roman" panose="02020603050405020304" pitchFamily="18" charset="0"/>
              </a:rPr>
              <a:t>Not all care of cultural heritage involves physical treatments! </a:t>
            </a:r>
          </a:p>
          <a:p>
            <a:pPr>
              <a:spcAft>
                <a:spcPts val="800"/>
              </a:spcAft>
            </a:pPr>
            <a:r>
              <a:rPr lang="en-GB" kern="100" dirty="0">
                <a:latin typeface="Aptos" panose="020B0004020202020204" pitchFamily="34" charset="0"/>
                <a:ea typeface="Aptos" panose="020B0004020202020204" pitchFamily="34" charset="0"/>
                <a:cs typeface="Times New Roman" panose="02020603050405020304" pitchFamily="18" charset="0"/>
              </a:rPr>
              <a:t>Here the candidate gives examples of ongoing or future care needs, considering a wide range of agents of deterioration,  and this is a good example for 3.1 and 6.8. </a:t>
            </a:r>
          </a:p>
          <a:p>
            <a:pPr>
              <a:spcAft>
                <a:spcPts val="800"/>
              </a:spcAf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3.1 asks </a:t>
            </a:r>
            <a:r>
              <a:rPr lang="en-GB" sz="1800" i="1" kern="100" dirty="0">
                <a:effectLst/>
                <a:latin typeface="Aptos" panose="020B0004020202020204" pitchFamily="34" charset="0"/>
                <a:ea typeface="Aptos" panose="020B0004020202020204" pitchFamily="34" charset="0"/>
                <a:cs typeface="Times New Roman" panose="02020603050405020304" pitchFamily="18" charset="0"/>
              </a:rPr>
              <a:t>“</a:t>
            </a:r>
            <a:r>
              <a:rPr lang="en-GB" i="1" dirty="0"/>
              <a:t>Candidates should consistently demonstrate that the guidance they provide, and the actions they take, are in the best interests of the heritage in their care. Guidance and actions should be in line with best practice guidance within their field” </a:t>
            </a:r>
            <a:r>
              <a:rPr lang="en-GB" dirty="0"/>
              <a:t>	</a:t>
            </a:r>
          </a:p>
        </p:txBody>
      </p:sp>
      <p:cxnSp>
        <p:nvCxnSpPr>
          <p:cNvPr id="6" name="Straight Arrow Connector 5">
            <a:extLst>
              <a:ext uri="{FF2B5EF4-FFF2-40B4-BE49-F238E27FC236}">
                <a16:creationId xmlns:a16="http://schemas.microsoft.com/office/drawing/2014/main" id="{07309C9D-6771-8D82-E6CB-0CFD727ADCB6}"/>
              </a:ext>
            </a:extLst>
          </p:cNvPr>
          <p:cNvCxnSpPr>
            <a:cxnSpLocks/>
          </p:cNvCxnSpPr>
          <p:nvPr/>
        </p:nvCxnSpPr>
        <p:spPr>
          <a:xfrm flipH="1">
            <a:off x="7615859" y="1192301"/>
            <a:ext cx="988943" cy="299527"/>
          </a:xfrm>
          <a:prstGeom prst="straightConnector1">
            <a:avLst/>
          </a:prstGeom>
          <a:ln w="28575"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10" name="Straight Arrow Connector 9">
            <a:extLst>
              <a:ext uri="{FF2B5EF4-FFF2-40B4-BE49-F238E27FC236}">
                <a16:creationId xmlns:a16="http://schemas.microsoft.com/office/drawing/2014/main" id="{178043BF-3EBC-1EEA-7584-FDAA707D12CC}"/>
              </a:ext>
            </a:extLst>
          </p:cNvPr>
          <p:cNvCxnSpPr>
            <a:cxnSpLocks/>
          </p:cNvCxnSpPr>
          <p:nvPr/>
        </p:nvCxnSpPr>
        <p:spPr>
          <a:xfrm flipH="1">
            <a:off x="7628283" y="3728758"/>
            <a:ext cx="848967" cy="184778"/>
          </a:xfrm>
          <a:prstGeom prst="straightConnector1">
            <a:avLst/>
          </a:prstGeom>
          <a:ln w="28575"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2" name="TextBox 1">
            <a:extLst>
              <a:ext uri="{FF2B5EF4-FFF2-40B4-BE49-F238E27FC236}">
                <a16:creationId xmlns:a16="http://schemas.microsoft.com/office/drawing/2014/main" id="{E935DFA1-7BBD-9319-A159-6BE608F82C12}"/>
              </a:ext>
            </a:extLst>
          </p:cNvPr>
          <p:cNvSpPr txBox="1"/>
          <p:nvPr/>
        </p:nvSpPr>
        <p:spPr>
          <a:xfrm>
            <a:off x="8604802" y="5234619"/>
            <a:ext cx="3309730" cy="1477328"/>
          </a:xfrm>
          <a:prstGeom prst="rect">
            <a:avLst/>
          </a:prstGeom>
          <a:solidFill>
            <a:srgbClr val="FFFF99"/>
          </a:solidFill>
          <a:ln w="28575">
            <a:solidFill>
              <a:schemeClr val="tx1"/>
            </a:solidFill>
          </a:ln>
        </p:spPr>
        <p:txBody>
          <a:bodyPr wrap="square" rtlCol="0">
            <a:spAutoFit/>
          </a:bodyPr>
          <a:lstStyle/>
          <a:p>
            <a:r>
              <a:rPr lang="en-GB" dirty="0"/>
              <a:t>Candidate demonstrates they have identified possible risks and has ensured that steps have been taken to mitigate these</a:t>
            </a:r>
          </a:p>
        </p:txBody>
      </p:sp>
      <p:cxnSp>
        <p:nvCxnSpPr>
          <p:cNvPr id="5" name="Straight Arrow Connector 4">
            <a:extLst>
              <a:ext uri="{FF2B5EF4-FFF2-40B4-BE49-F238E27FC236}">
                <a16:creationId xmlns:a16="http://schemas.microsoft.com/office/drawing/2014/main" id="{2968B6EC-90FD-09A3-8F6F-BEE154A63CF9}"/>
              </a:ext>
            </a:extLst>
          </p:cNvPr>
          <p:cNvCxnSpPr>
            <a:cxnSpLocks/>
          </p:cNvCxnSpPr>
          <p:nvPr/>
        </p:nvCxnSpPr>
        <p:spPr>
          <a:xfrm flipH="1" flipV="1">
            <a:off x="7841353" y="5562600"/>
            <a:ext cx="727626" cy="410683"/>
          </a:xfrm>
          <a:prstGeom prst="straightConnector1">
            <a:avLst/>
          </a:prstGeom>
          <a:ln w="28575"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8162925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01C9FD-8213-BD48-B02C-636117CD95BD}"/>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ED381FF-0DAC-7B68-F615-E2DAEC703441}"/>
              </a:ext>
            </a:extLst>
          </p:cNvPr>
          <p:cNvSpPr>
            <a:spLocks noGrp="1"/>
          </p:cNvSpPr>
          <p:nvPr>
            <p:ph idx="1"/>
          </p:nvPr>
        </p:nvSpPr>
        <p:spPr>
          <a:xfrm>
            <a:off x="417444" y="139148"/>
            <a:ext cx="7901608" cy="6609522"/>
          </a:xfrm>
          <a:ln w="28575">
            <a:solidFill>
              <a:srgbClr val="FF0000"/>
            </a:solidFill>
          </a:ln>
        </p:spPr>
        <p:txBody>
          <a:bodyPr>
            <a:noAutofit/>
          </a:bodyPr>
          <a:lstStyle/>
          <a:p>
            <a:pPr marL="0" indent="0">
              <a:buNone/>
            </a:pPr>
            <a:r>
              <a:rPr lang="en-GB" sz="1800" b="1" dirty="0"/>
              <a:t>Project Outcomes</a:t>
            </a:r>
            <a:endParaRPr lang="en-GB" sz="1800" dirty="0"/>
          </a:p>
          <a:p>
            <a:pPr marL="0" indent="0">
              <a:buNone/>
            </a:pPr>
            <a:r>
              <a:rPr lang="en-GB" sz="1800" dirty="0">
                <a:highlight>
                  <a:srgbClr val="FFFF00"/>
                </a:highlight>
              </a:rPr>
              <a:t>The outcomes of this project were significant, both for the volumes themselves and for the broader goals of the Archive. </a:t>
            </a:r>
            <a:r>
              <a:rPr lang="en-GB" sz="1800" dirty="0"/>
              <a:t>Conservation has rendered these books safe and accessible. They have been catalogued, rehoused, and are now available for public consultation—transforming them from inaccessible volumes into usable research resources.</a:t>
            </a:r>
            <a:br>
              <a:rPr lang="en-GB" sz="1800" dirty="0"/>
            </a:br>
            <a:br>
              <a:rPr lang="en-GB" sz="1800" dirty="0"/>
            </a:br>
            <a:r>
              <a:rPr lang="en-GB" sz="1800" dirty="0"/>
              <a:t>The project also proved highly effective in supporting outreach and advocacy. The striking visual contrast between the volumes' ‘before’ and ‘after’ conditions, as well as their scale relative to the conservator, made them a natural fit for promotional storytelling</a:t>
            </a:r>
            <a:r>
              <a:rPr lang="en-GB" sz="1800" dirty="0">
                <a:highlight>
                  <a:srgbClr val="FFFF00"/>
                </a:highlight>
              </a:rPr>
              <a:t>. They have been regularly used by the archivist as part of funding appeals, with photos and narratives shared across social media and in blog posts</a:t>
            </a:r>
            <a:r>
              <a:rPr lang="en-GB" sz="1800" dirty="0"/>
              <a:t>. </a:t>
            </a:r>
            <a:r>
              <a:rPr lang="en-GB" sz="1800" u="sng" dirty="0"/>
              <a:t>(Standard 5.4)</a:t>
            </a:r>
            <a:br>
              <a:rPr lang="en-GB" sz="1800" dirty="0"/>
            </a:br>
            <a:br>
              <a:rPr lang="en-GB" sz="1800" dirty="0"/>
            </a:br>
            <a:r>
              <a:rPr lang="en-GB" sz="1800" dirty="0">
                <a:highlight>
                  <a:srgbClr val="FFFF00"/>
                </a:highlight>
              </a:rPr>
              <a:t>On a technical level, the project successfully demonstrated that passive intervention—when planned carefully and given sufficient time—can be a viable alternative to more invasive techniques</a:t>
            </a:r>
            <a:r>
              <a:rPr lang="en-GB" sz="1800" dirty="0"/>
              <a:t>. The passive flattening of the text blocks, which some in my team believed would not be possible without moisture, proved highly effective over the long term. </a:t>
            </a:r>
            <a:r>
              <a:rPr lang="en-GB" sz="1800" u="sng" dirty="0"/>
              <a:t>(Standard 3.2)</a:t>
            </a:r>
            <a:endParaRPr lang="en-GB" sz="1800" dirty="0"/>
          </a:p>
          <a:p>
            <a:pPr>
              <a:spcAft>
                <a:spcPts val="800"/>
              </a:spcAft>
              <a:buNone/>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 </a:t>
            </a:r>
            <a:endParaRPr lang="en-GB" sz="1600" dirty="0"/>
          </a:p>
        </p:txBody>
      </p:sp>
      <p:sp>
        <p:nvSpPr>
          <p:cNvPr id="4" name="TextBox 3">
            <a:extLst>
              <a:ext uri="{FF2B5EF4-FFF2-40B4-BE49-F238E27FC236}">
                <a16:creationId xmlns:a16="http://schemas.microsoft.com/office/drawing/2014/main" id="{04CFDA3C-65C7-5B91-9659-F4E803283710}"/>
              </a:ext>
            </a:extLst>
          </p:cNvPr>
          <p:cNvSpPr txBox="1"/>
          <p:nvPr/>
        </p:nvSpPr>
        <p:spPr>
          <a:xfrm>
            <a:off x="8617226" y="788850"/>
            <a:ext cx="3309730" cy="2862322"/>
          </a:xfrm>
          <a:prstGeom prst="rect">
            <a:avLst/>
          </a:prstGeom>
          <a:solidFill>
            <a:srgbClr val="FFFF99"/>
          </a:solidFill>
          <a:ln w="28575">
            <a:solidFill>
              <a:schemeClr val="tx1"/>
            </a:solidFill>
          </a:ln>
        </p:spPr>
        <p:txBody>
          <a:bodyPr wrap="square" rtlCol="0">
            <a:spAutoFit/>
          </a:bodyPr>
          <a:lstStyle/>
          <a:p>
            <a:pPr>
              <a:spcAft>
                <a:spcPts val="800"/>
              </a:spcAf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Including an ‘outcomes’ section helps the assessors understand the (hopefully positive)  final results.</a:t>
            </a:r>
            <a:r>
              <a:rPr lang="en-GB" kern="100" dirty="0">
                <a:latin typeface="Aptos" panose="020B0004020202020204" pitchFamily="34" charset="0"/>
                <a:ea typeface="Aptos" panose="020B0004020202020204" pitchFamily="34" charset="0"/>
                <a:cs typeface="Times New Roman" panose="02020603050405020304" pitchFamily="18" charset="0"/>
              </a:rPr>
              <a:t> Remember, a stabilised object is one outcome, but there may be other types of positive outcome:  educational, cultural, local, organisational  etc.</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p:txBody>
      </p:sp>
      <p:cxnSp>
        <p:nvCxnSpPr>
          <p:cNvPr id="6" name="Straight Arrow Connector 5">
            <a:extLst>
              <a:ext uri="{FF2B5EF4-FFF2-40B4-BE49-F238E27FC236}">
                <a16:creationId xmlns:a16="http://schemas.microsoft.com/office/drawing/2014/main" id="{663FF26C-9407-838B-28B4-8D7DF61AB04E}"/>
              </a:ext>
            </a:extLst>
          </p:cNvPr>
          <p:cNvCxnSpPr>
            <a:cxnSpLocks/>
          </p:cNvCxnSpPr>
          <p:nvPr/>
        </p:nvCxnSpPr>
        <p:spPr>
          <a:xfrm flipH="1">
            <a:off x="7777369" y="1147010"/>
            <a:ext cx="839857" cy="44726"/>
          </a:xfrm>
          <a:prstGeom prst="straightConnector1">
            <a:avLst/>
          </a:prstGeom>
          <a:ln w="28575"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8" name="Straight Arrow Connector 7">
            <a:extLst>
              <a:ext uri="{FF2B5EF4-FFF2-40B4-BE49-F238E27FC236}">
                <a16:creationId xmlns:a16="http://schemas.microsoft.com/office/drawing/2014/main" id="{4863A02D-B641-6F1E-1ED7-5F2FFD1901ED}"/>
              </a:ext>
            </a:extLst>
          </p:cNvPr>
          <p:cNvCxnSpPr>
            <a:cxnSpLocks/>
          </p:cNvCxnSpPr>
          <p:nvPr/>
        </p:nvCxnSpPr>
        <p:spPr>
          <a:xfrm flipH="1">
            <a:off x="8077200" y="2369153"/>
            <a:ext cx="481496" cy="212790"/>
          </a:xfrm>
          <a:prstGeom prst="straightConnector1">
            <a:avLst/>
          </a:prstGeom>
          <a:ln w="28575"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5" name="Straight Arrow Connector 4">
            <a:extLst>
              <a:ext uri="{FF2B5EF4-FFF2-40B4-BE49-F238E27FC236}">
                <a16:creationId xmlns:a16="http://schemas.microsoft.com/office/drawing/2014/main" id="{D09B7EB1-D644-10C6-517B-13803717053C}"/>
              </a:ext>
            </a:extLst>
          </p:cNvPr>
          <p:cNvCxnSpPr>
            <a:cxnSpLocks/>
          </p:cNvCxnSpPr>
          <p:nvPr/>
        </p:nvCxnSpPr>
        <p:spPr>
          <a:xfrm flipH="1">
            <a:off x="7868754" y="3555089"/>
            <a:ext cx="719207" cy="375086"/>
          </a:xfrm>
          <a:prstGeom prst="straightConnector1">
            <a:avLst/>
          </a:prstGeom>
          <a:ln w="28575"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398963728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9326bd46-8c2c-4879-b44c-ce965f3ac557" xsi:nil="true"/>
    <lcf76f155ced4ddcb4097134ff3c332f xmlns="59ef66b6-230b-485a-897e-c57cb2828f0c">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BDF49E0CE88F84DADA339AA8A6B4484" ma:contentTypeVersion="19" ma:contentTypeDescription="Create a new document." ma:contentTypeScope="" ma:versionID="857733cf1255cad0fc9c221677f86f9c">
  <xsd:schema xmlns:xsd="http://www.w3.org/2001/XMLSchema" xmlns:xs="http://www.w3.org/2001/XMLSchema" xmlns:p="http://schemas.microsoft.com/office/2006/metadata/properties" xmlns:ns2="59ef66b6-230b-485a-897e-c57cb2828f0c" xmlns:ns3="9326bd46-8c2c-4879-b44c-ce965f3ac557" targetNamespace="http://schemas.microsoft.com/office/2006/metadata/properties" ma:root="true" ma:fieldsID="2136d6bb18d972940b26f6eb0b12eb0d" ns2:_="" ns3:_="">
    <xsd:import namespace="59ef66b6-230b-485a-897e-c57cb2828f0c"/>
    <xsd:import namespace="9326bd46-8c2c-4879-b44c-ce965f3ac557"/>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ef66b6-230b-485a-897e-c57cb2828f0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f79a2648-762e-462d-8268-4f756ae47867"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326bd46-8c2c-4879-b44c-ce965f3ac557"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5a3f5853-21a4-4463-a4c4-bfbe8b6cb443}" ma:internalName="TaxCatchAll" ma:showField="CatchAllData" ma:web="9326bd46-8c2c-4879-b44c-ce965f3ac55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AABEB5A-D638-4787-A243-2515EB3596C0}">
  <ds:schemaRefs>
    <ds:schemaRef ds:uri="59ef66b6-230b-485a-897e-c57cb2828f0c"/>
    <ds:schemaRef ds:uri="9326bd46-8c2c-4879-b44c-ce965f3ac557"/>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89FF8F98-A653-4F0E-ACDB-C9DE69B373C4}">
  <ds:schemaRefs>
    <ds:schemaRef ds:uri="http://schemas.microsoft.com/sharepoint/v3/contenttype/forms"/>
  </ds:schemaRefs>
</ds:datastoreItem>
</file>

<file path=customXml/itemProps3.xml><?xml version="1.0" encoding="utf-8"?>
<ds:datastoreItem xmlns:ds="http://schemas.openxmlformats.org/officeDocument/2006/customXml" ds:itemID="{EE79BC13-5C18-4A3B-8AD2-0E5BBA3D9E0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9ef66b6-230b-485a-897e-c57cb2828f0c"/>
    <ds:schemaRef ds:uri="9326bd46-8c2c-4879-b44c-ce965f3ac55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265</TotalTime>
  <Words>3006</Words>
  <Application>Microsoft Office PowerPoint</Application>
  <PresentationFormat>Widescreen</PresentationFormat>
  <Paragraphs>105</Paragraphs>
  <Slides>12</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Aptos</vt:lpstr>
      <vt:lpstr>Aptos Display</vt:lpstr>
      <vt:lpstr>Arial</vt:lpstr>
      <vt:lpstr>Avenir Next LT Pro</vt:lpstr>
      <vt:lpstr>Office Theme</vt:lpstr>
      <vt:lpstr>Sample ACR Project Write Ups</vt:lpstr>
      <vt:lpstr>PowerPoint Presentation</vt:lpstr>
      <vt:lpstr>Example 2: Book And Paper (Note: some specific details of this project have been anonymised at the candidate’s request. The full details were provided in the candidate’s e-portfolio.)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Heather Doyle</dc:creator>
  <cp:lastModifiedBy>Heather Doyle</cp:lastModifiedBy>
  <cp:revision>1</cp:revision>
  <dcterms:created xsi:type="dcterms:W3CDTF">2025-10-14T12:37:56Z</dcterms:created>
  <dcterms:modified xsi:type="dcterms:W3CDTF">2026-06-18T13:40:48Z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0x0101004BDF49E0CE88F84DADA339AA8A6B4484</vt:lpwstr>
  </property>
  <property fmtid="{D5CDD505-2E9C-101B-9397-08002B2CF9AE}" pid="3" name="MediaServiceImageTags">
    <vt:lpwstr/>
  </property>
</Properties>
</file>