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6"/>
    <p:restoredTop sz="94729"/>
  </p:normalViewPr>
  <p:slideViewPr>
    <p:cSldViewPr snapToGrid="0">
      <p:cViewPr varScale="1">
        <p:scale>
          <a:sx n="89" d="100"/>
          <a:sy n="89" d="100"/>
        </p:scale>
        <p:origin x="18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2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1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76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85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8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1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7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7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8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44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DFFE44-D901-FAF9-1518-70184FA1401C}"/>
              </a:ext>
            </a:extLst>
          </p:cNvPr>
          <p:cNvSpPr txBox="1">
            <a:spLocks/>
          </p:cNvSpPr>
          <p:nvPr/>
        </p:nvSpPr>
        <p:spPr>
          <a:xfrm>
            <a:off x="2580442" y="4474103"/>
            <a:ext cx="7031117" cy="9339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5400" b="1" dirty="0"/>
              <a:t>Glass Half Full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0B6281B-F6B7-0203-783D-9E2B111CC4C6}"/>
              </a:ext>
            </a:extLst>
          </p:cNvPr>
          <p:cNvSpPr txBox="1">
            <a:spLocks/>
          </p:cNvSpPr>
          <p:nvPr/>
        </p:nvSpPr>
        <p:spPr>
          <a:xfrm>
            <a:off x="2580442" y="5765290"/>
            <a:ext cx="7031117" cy="640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SzPct val="87000"/>
            </a:pPr>
            <a:r>
              <a:rPr lang="en-US" sz="1500" b="1" cap="all" spc="300"/>
              <a:t>A Lunchtime meet-up for stained glass conservators – 24th April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A5CDF9-8573-2333-7C09-74DE94CAA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3FCC9E-47A2-69B7-68E7-7FA95EAD5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1680" y="5662526"/>
            <a:ext cx="54864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07D6108-BE52-48A2-1872-7DAE726FF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2461" y="683148"/>
            <a:ext cx="5627077" cy="379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484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BBD2-DBB3-92B2-7244-AB389C508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do? – Letters to 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E9FDC-6E0A-8823-791F-C19AD4A45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samples from ICON, Lincoln Cathedral, GGF, which we can share</a:t>
            </a:r>
          </a:p>
          <a:p>
            <a:r>
              <a:rPr lang="en-US" dirty="0"/>
              <a:t>Make sure to include your full name, address and contact number!</a:t>
            </a:r>
          </a:p>
          <a:p>
            <a:r>
              <a:rPr lang="en-US" dirty="0"/>
              <a:t>Do not be scared to reach out to your MP!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BEB472-0023-88E9-0A99-8E8191A19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32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D8A10-BEA1-D6D5-A9C4-A2407C76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Group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E701E-265F-7E78-7E42-0C659577E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working group includes, but is not limited to, Stained glass practitioners, glassworkers, studio owners, stakeholders</a:t>
            </a:r>
          </a:p>
          <a:p>
            <a:r>
              <a:rPr lang="en-US" dirty="0"/>
              <a:t>ICON SGG committee is reaching out to as many studios as possible gauging what levels are deemed achievable and are planning responses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0071AA-CD9B-7AD6-3608-CE7C4E7A56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665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98D39-D7D2-F905-A199-DECED7D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 with HSE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63D81-4F4F-639D-CB64-8635AE0F8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Attended by representatives of the working group, including ICON CEO Emma Jhita.</a:t>
            </a:r>
          </a:p>
          <a:p>
            <a:r>
              <a:rPr lang="en-US" dirty="0"/>
              <a:t>We had reassurance that they are listening to our sector’s concerns and want to help, although have made no comments on issues of sexism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1A4300-2A1F-F769-0904-25041D7C8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151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5452-7B33-72EE-4E4C-51CF9FA7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way to fill out the consultation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3EF7B-EC1A-C097-E7AC-5B96994AD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had reassurance that the consultation will not be reviewed with AI, so someone will read what you write!</a:t>
            </a:r>
          </a:p>
          <a:p>
            <a:r>
              <a:rPr lang="en-US" dirty="0"/>
              <a:t>You are welcome to answer questions referring to previous answers, saying “as in my previous answer”</a:t>
            </a:r>
          </a:p>
          <a:p>
            <a:r>
              <a:rPr lang="en-US" dirty="0"/>
              <a:t>Individual responses are good, but if you are responding on behalf of an </a:t>
            </a:r>
            <a:r>
              <a:rPr lang="en-US" dirty="0" err="1"/>
              <a:t>organisation</a:t>
            </a:r>
            <a:r>
              <a:rPr lang="en-US" dirty="0"/>
              <a:t>, make sure to say who you are responding for.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6BA2A7-A445-2652-1632-4D7C791E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112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A4483-122A-19A8-8E6F-09F4D7D13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Consultation drop-in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373D5-44B3-A805-F3D6-BAEE4B760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FREE for all drop-in sessions aimed at giving you a hand to fill out your consultation document. </a:t>
            </a:r>
          </a:p>
          <a:p>
            <a:pPr marL="0" indent="0">
              <a:buNone/>
            </a:pPr>
            <a:r>
              <a:rPr lang="en-US" dirty="0"/>
              <a:t>Bring your questions and concerns and feel free to fill out the document while on the session.</a:t>
            </a:r>
          </a:p>
          <a:p>
            <a:pPr marL="0" indent="0">
              <a:buNone/>
            </a:pPr>
            <a:r>
              <a:rPr lang="en-US" dirty="0"/>
              <a:t>These are happening on:</a:t>
            </a:r>
          </a:p>
          <a:p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May 18.30 – 19.30</a:t>
            </a:r>
          </a:p>
          <a:p>
            <a:r>
              <a:rPr lang="en-US" dirty="0"/>
              <a:t>18</a:t>
            </a:r>
            <a:r>
              <a:rPr lang="en-US" baseline="30000" dirty="0"/>
              <a:t>th</a:t>
            </a:r>
            <a:r>
              <a:rPr lang="en-US" dirty="0"/>
              <a:t> May 18.30 – 19.30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For any question, suggestion or concern, please email us at: </a:t>
            </a:r>
            <a:r>
              <a:rPr lang="en-US" b="1" dirty="0" err="1"/>
              <a:t>iconstainedglass@gmail.com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3D3285-B136-96B5-CA18-AAB583675D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06F0B-E7AF-154D-61F8-BF9828CE3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8ED2D-48F1-49EC-40DB-341E8C43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HSE CLAW Regulation consultation and what is being proposed?</a:t>
            </a:r>
          </a:p>
          <a:p>
            <a:r>
              <a:rPr lang="en-US" dirty="0"/>
              <a:t>How can the new proposed regulations affect our industry?</a:t>
            </a:r>
          </a:p>
          <a:p>
            <a:r>
              <a:rPr lang="en-US" dirty="0"/>
              <a:t>What can we do?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62D060-A018-071B-C605-34E631875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8805C-5068-FF10-8F4B-4D2D1378E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HSE – Control of Lead at Work (CLAW)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DA77C-EA5C-6ABF-D8A4-107FC39B9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regulations were updated in 2002</a:t>
            </a:r>
          </a:p>
          <a:p>
            <a:r>
              <a:rPr lang="en-US" dirty="0"/>
              <a:t>New regulations are being proposed from 2027</a:t>
            </a:r>
          </a:p>
          <a:p>
            <a:r>
              <a:rPr lang="en-US" dirty="0"/>
              <a:t>An initial survey was carried out between May and June 2025, but was not very well advertised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107175-EF51-8797-90BE-3B4A142D0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96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0CA72-BAB7-0D75-F1E9-5556A3FDD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EA44E-2132-E6A7-F632-E6CFED3B7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Lower blood lead action and suspension levels by about 80% for general employees, young employees and women of reproductive capacity (WRC). A two year transition will be in place for general employees, while the new levels will be actioned straight away for WRC.</a:t>
            </a:r>
          </a:p>
          <a:p>
            <a:r>
              <a:rPr lang="en-US" dirty="0"/>
              <a:t>Amend the frequency of lead testing</a:t>
            </a:r>
          </a:p>
          <a:p>
            <a:r>
              <a:rPr lang="en-US" dirty="0"/>
              <a:t>Bring to an end long-term-service concession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BF0B9E-C9EF-AD53-438D-7C05A6573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11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6076-7D35-6D29-2ABF-65B0B9815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219699"/>
            <a:ext cx="10890929" cy="1097280"/>
          </a:xfrm>
        </p:spPr>
        <p:txBody>
          <a:bodyPr/>
          <a:lstStyle/>
          <a:p>
            <a:r>
              <a:rPr lang="en-US" dirty="0"/>
              <a:t>New proposed lead levels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B94CFAE-C42C-2C7E-0F01-088E7412CE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189964"/>
              </p:ext>
            </p:extLst>
          </p:nvPr>
        </p:nvGraphicFramePr>
        <p:xfrm>
          <a:off x="254642" y="1316981"/>
          <a:ext cx="11771453" cy="5306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4997">
                  <a:extLst>
                    <a:ext uri="{9D8B030D-6E8A-4147-A177-3AD203B41FA5}">
                      <a16:colId xmlns:a16="http://schemas.microsoft.com/office/drawing/2014/main" val="2746071429"/>
                    </a:ext>
                  </a:extLst>
                </a:gridCol>
                <a:gridCol w="1037057">
                  <a:extLst>
                    <a:ext uri="{9D8B030D-6E8A-4147-A177-3AD203B41FA5}">
                      <a16:colId xmlns:a16="http://schemas.microsoft.com/office/drawing/2014/main" val="4012845813"/>
                    </a:ext>
                  </a:extLst>
                </a:gridCol>
                <a:gridCol w="1660423">
                  <a:extLst>
                    <a:ext uri="{9D8B030D-6E8A-4147-A177-3AD203B41FA5}">
                      <a16:colId xmlns:a16="http://schemas.microsoft.com/office/drawing/2014/main" val="1888374113"/>
                    </a:ext>
                  </a:extLst>
                </a:gridCol>
                <a:gridCol w="1765832">
                  <a:extLst>
                    <a:ext uri="{9D8B030D-6E8A-4147-A177-3AD203B41FA5}">
                      <a16:colId xmlns:a16="http://schemas.microsoft.com/office/drawing/2014/main" val="3028331334"/>
                    </a:ext>
                  </a:extLst>
                </a:gridCol>
                <a:gridCol w="1664958">
                  <a:extLst>
                    <a:ext uri="{9D8B030D-6E8A-4147-A177-3AD203B41FA5}">
                      <a16:colId xmlns:a16="http://schemas.microsoft.com/office/drawing/2014/main" val="3130333129"/>
                    </a:ext>
                  </a:extLst>
                </a:gridCol>
                <a:gridCol w="1649093">
                  <a:extLst>
                    <a:ext uri="{9D8B030D-6E8A-4147-A177-3AD203B41FA5}">
                      <a16:colId xmlns:a16="http://schemas.microsoft.com/office/drawing/2014/main" val="825423234"/>
                    </a:ext>
                  </a:extLst>
                </a:gridCol>
                <a:gridCol w="1649093">
                  <a:extLst>
                    <a:ext uri="{9D8B030D-6E8A-4147-A177-3AD203B41FA5}">
                      <a16:colId xmlns:a16="http://schemas.microsoft.com/office/drawing/2014/main" val="1504424494"/>
                    </a:ext>
                  </a:extLst>
                </a:gridCol>
              </a:tblGrid>
              <a:tr h="2880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ACTION LEVEL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SUSPENSION  LEVEL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058581"/>
                  </a:ext>
                </a:extLst>
              </a:tr>
              <a:tr h="11898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Category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Current Action Level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First incremental change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1</a:t>
                      </a:r>
                      <a:r>
                        <a:rPr lang="en-GB" sz="1600" baseline="30000">
                          <a:effectLst/>
                        </a:rPr>
                        <a:t>st</a:t>
                      </a:r>
                      <a:r>
                        <a:rPr lang="en-GB" sz="1600">
                          <a:effectLst/>
                        </a:rPr>
                        <a:t> October  2027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Second incremental change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1</a:t>
                      </a:r>
                      <a:r>
                        <a:rPr lang="en-GB" sz="1600" baseline="30000">
                          <a:effectLst/>
                        </a:rPr>
                        <a:t>st</a:t>
                      </a:r>
                      <a:r>
                        <a:rPr lang="en-GB" sz="1600">
                          <a:effectLst/>
                        </a:rPr>
                        <a:t> October  2029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Current Suspension Level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First incremental change 1</a:t>
                      </a:r>
                      <a:r>
                        <a:rPr lang="en-GB" sz="1600" baseline="30000">
                          <a:effectLst/>
                        </a:rPr>
                        <a:t>st</a:t>
                      </a:r>
                      <a:r>
                        <a:rPr lang="en-GB" sz="1600">
                          <a:effectLst/>
                        </a:rPr>
                        <a:t> October 2027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Second incremental change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1</a:t>
                      </a:r>
                      <a:r>
                        <a:rPr lang="en-GB" sz="1600" baseline="30000">
                          <a:effectLst/>
                        </a:rPr>
                        <a:t>st</a:t>
                      </a:r>
                      <a:r>
                        <a:rPr lang="en-GB" sz="1600">
                          <a:effectLst/>
                        </a:rPr>
                        <a:t> October  2029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b"/>
                </a:tc>
                <a:extLst>
                  <a:ext uri="{0D108BD9-81ED-4DB2-BD59-A6C34878D82A}">
                    <a16:rowId xmlns:a16="http://schemas.microsoft.com/office/drawing/2014/main" val="1006169394"/>
                  </a:ext>
                </a:extLst>
              </a:tr>
              <a:tr h="705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General Employees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50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20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10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60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30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15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extLst>
                  <a:ext uri="{0D108BD9-81ED-4DB2-BD59-A6C34878D82A}">
                    <a16:rowId xmlns:a16="http://schemas.microsoft.com/office/drawing/2014/main" val="3535438299"/>
                  </a:ext>
                </a:extLst>
              </a:tr>
              <a:tr h="975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Women of reproductive capacity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25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n/a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30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7.5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n/a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extLst>
                  <a:ext uri="{0D108BD9-81ED-4DB2-BD59-A6C34878D82A}">
                    <a16:rowId xmlns:a16="http://schemas.microsoft.com/office/drawing/2014/main" val="2674660176"/>
                  </a:ext>
                </a:extLst>
              </a:tr>
              <a:tr h="2030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dirty="0">
                          <a:effectLst/>
                        </a:rPr>
                        <a:t>Young Person 16-17 years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40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20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10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>
                          <a:effectLst/>
                        </a:rPr>
                        <a:t>50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30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  <a:buNone/>
                      </a:pPr>
                      <a:r>
                        <a:rPr lang="en-GB" sz="1600" b="1" dirty="0">
                          <a:effectLst/>
                        </a:rPr>
                        <a:t>15</a:t>
                      </a:r>
                      <a:endParaRPr lang="en-GB" sz="16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20" marR="19520" marT="19520" marB="19520" anchor="ctr"/>
                </a:tc>
                <a:extLst>
                  <a:ext uri="{0D108BD9-81ED-4DB2-BD59-A6C34878D82A}">
                    <a16:rowId xmlns:a16="http://schemas.microsoft.com/office/drawing/2014/main" val="415020475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E2261E1-EA35-0B0C-66B0-5ED2A81B1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02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4C75-FA59-5359-756D-BAF84B60E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a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71E0D-462E-9752-1207-6C97F3C58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264898"/>
            <a:ext cx="10890928" cy="424133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High lead levels are not found only on lead workers… what does this tell us about background levels?</a:t>
            </a:r>
          </a:p>
          <a:p>
            <a:r>
              <a:rPr lang="en-US" dirty="0"/>
              <a:t>Stained glass without women?</a:t>
            </a:r>
          </a:p>
          <a:p>
            <a:r>
              <a:rPr lang="en-US" dirty="0"/>
              <a:t>There is a general concern that the suggested levels are unachievable even with best practice health and safety protocols</a:t>
            </a:r>
          </a:p>
          <a:p>
            <a:r>
              <a:rPr lang="en-US" dirty="0"/>
              <a:t>There is no information or financial support on how to support businesses, specifically heritage businesses, working with lead on how to reduce exposure</a:t>
            </a:r>
          </a:p>
          <a:p>
            <a:r>
              <a:rPr lang="en-US" dirty="0"/>
              <a:t>Removing the long-term-concession will put the more experienced members of our community at high risk of never working in stained glass again</a:t>
            </a:r>
          </a:p>
          <a:p>
            <a:r>
              <a:rPr lang="en-US" dirty="0"/>
              <a:t>No viable alternative to lead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249DFC-8659-CA11-26E6-3D3206608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099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D485A-8EE2-63ED-0AF9-303C5B2147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Comments, questions?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75C5D3-DA29-D41E-7F62-F6C30735A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2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9E72-5947-FB46-3EBA-015A78826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ICON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48547-DF9B-083B-A9C6-3B427E127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Practitioner Survey</a:t>
            </a:r>
          </a:p>
          <a:p>
            <a:pPr marL="0" indent="0">
              <a:buNone/>
            </a:pPr>
            <a:r>
              <a:rPr lang="en-US" dirty="0"/>
              <a:t>	- Ran between October and the end of November 2025</a:t>
            </a:r>
          </a:p>
          <a:p>
            <a:pPr marL="0" indent="0">
              <a:buNone/>
            </a:pPr>
            <a:r>
              <a:rPr lang="en-US" dirty="0"/>
              <a:t>	- Received a significant amount of responses from stained glass employers across the 	UK, who shared their studios’ lead levels (anonymously)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C88AA0-9309-5440-F8B6-92EFD80E2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11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71D4D-901E-D004-C936-07E3B55D4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ICON Practitioner survey results (December 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45666-5800-4C90-0738-46A55A4EA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Mean exposure level across all workers was 13.90 </a:t>
            </a:r>
            <a:r>
              <a:rPr lang="el-GR" dirty="0"/>
              <a:t>μ</a:t>
            </a:r>
            <a:r>
              <a:rPr lang="en-US" dirty="0"/>
              <a:t>g/dl, with an interquartile range of 8.24 to 18 </a:t>
            </a:r>
            <a:r>
              <a:rPr lang="el-GR" dirty="0"/>
              <a:t>μ</a:t>
            </a:r>
            <a:r>
              <a:rPr lang="en-US" dirty="0"/>
              <a:t>g/dl.</a:t>
            </a:r>
          </a:p>
          <a:p>
            <a:r>
              <a:rPr lang="en-US" dirty="0"/>
              <a:t>General employees mean exposure levels was </a:t>
            </a:r>
            <a:r>
              <a:rPr lang="el-GR" dirty="0"/>
              <a:t>15.99 μ</a:t>
            </a:r>
            <a:r>
              <a:rPr lang="en-US" dirty="0"/>
              <a:t>g/dl, with values ranging from 10 </a:t>
            </a:r>
            <a:r>
              <a:rPr lang="el-GR" dirty="0"/>
              <a:t>μ</a:t>
            </a:r>
            <a:r>
              <a:rPr lang="en-US" dirty="0"/>
              <a:t>g/dl to 22 </a:t>
            </a:r>
            <a:r>
              <a:rPr lang="el-GR" dirty="0"/>
              <a:t>μ</a:t>
            </a:r>
            <a:r>
              <a:rPr lang="en-US" dirty="0"/>
              <a:t>g/dl.</a:t>
            </a:r>
          </a:p>
          <a:p>
            <a:r>
              <a:rPr lang="en-US" dirty="0"/>
              <a:t>Women of Reproductive Capacity had a mean exposure level of 8.74 </a:t>
            </a:r>
            <a:r>
              <a:rPr lang="el-GR" dirty="0"/>
              <a:t>μ</a:t>
            </a:r>
            <a:r>
              <a:rPr lang="en-US" dirty="0"/>
              <a:t>g/dl, with the interquartile range between 6.5 </a:t>
            </a:r>
            <a:r>
              <a:rPr lang="el-GR" dirty="0"/>
              <a:t>μ</a:t>
            </a:r>
            <a:r>
              <a:rPr lang="en-US" dirty="0"/>
              <a:t>g/dl and 12 </a:t>
            </a:r>
            <a:r>
              <a:rPr lang="el-GR" dirty="0"/>
              <a:t>μ</a:t>
            </a:r>
            <a:r>
              <a:rPr lang="en-US" dirty="0"/>
              <a:t>g/dl.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A672D7-2484-6E9A-B78A-9B8914CD8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218" y="351770"/>
            <a:ext cx="2466075" cy="6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4218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DF49E0CE88F84DADA339AA8A6B4484" ma:contentTypeVersion="19" ma:contentTypeDescription="Create a new document." ma:contentTypeScope="" ma:versionID="857733cf1255cad0fc9c221677f86f9c">
  <xsd:schema xmlns:xsd="http://www.w3.org/2001/XMLSchema" xmlns:xs="http://www.w3.org/2001/XMLSchema" xmlns:p="http://schemas.microsoft.com/office/2006/metadata/properties" xmlns:ns2="59ef66b6-230b-485a-897e-c57cb2828f0c" xmlns:ns3="9326bd46-8c2c-4879-b44c-ce965f3ac557" targetNamespace="http://schemas.microsoft.com/office/2006/metadata/properties" ma:root="true" ma:fieldsID="2136d6bb18d972940b26f6eb0b12eb0d" ns2:_="" ns3:_="">
    <xsd:import namespace="59ef66b6-230b-485a-897e-c57cb2828f0c"/>
    <xsd:import namespace="9326bd46-8c2c-4879-b44c-ce965f3ac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ef66b6-230b-485a-897e-c57cb2828f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79a2648-762e-462d-8268-4f756ae47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6bd46-8c2c-4879-b44c-ce965f3ac55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a3f5853-21a4-4463-a4c4-bfbe8b6cb443}" ma:internalName="TaxCatchAll" ma:showField="CatchAllData" ma:web="9326bd46-8c2c-4879-b44c-ce965f3ac5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26bd46-8c2c-4879-b44c-ce965f3ac557" xsi:nil="true"/>
    <lcf76f155ced4ddcb4097134ff3c332f xmlns="59ef66b6-230b-485a-897e-c57cb2828f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EA01B5-294E-4A7E-B74E-5C100EE861A3}"/>
</file>

<file path=customXml/itemProps2.xml><?xml version="1.0" encoding="utf-8"?>
<ds:datastoreItem xmlns:ds="http://schemas.openxmlformats.org/officeDocument/2006/customXml" ds:itemID="{051C8B79-ADCF-40CD-B63B-5BE8D6E9B67F}"/>
</file>

<file path=customXml/itemProps3.xml><?xml version="1.0" encoding="utf-8"?>
<ds:datastoreItem xmlns:ds="http://schemas.openxmlformats.org/officeDocument/2006/customXml" ds:itemID="{B8558F8C-5986-4DAB-B33A-31C4128AF65D}"/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750</Words>
  <Application>Microsoft Macintosh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Grandview Display</vt:lpstr>
      <vt:lpstr>DashVTI</vt:lpstr>
      <vt:lpstr>PowerPoint Presentation</vt:lpstr>
      <vt:lpstr>This meeting</vt:lpstr>
      <vt:lpstr>HSE – Control of Lead at Work (CLAW) Regulations</vt:lpstr>
      <vt:lpstr>Proposed Changes</vt:lpstr>
      <vt:lpstr>New proposed lead levels</vt:lpstr>
      <vt:lpstr>Why is this a problem?</vt:lpstr>
      <vt:lpstr>Comments, questions?</vt:lpstr>
      <vt:lpstr>What have ICON done?</vt:lpstr>
      <vt:lpstr>ICON Practitioner survey results (December 2025)</vt:lpstr>
      <vt:lpstr>What can we do? – Letters to MPs</vt:lpstr>
      <vt:lpstr>Working Group Meetings</vt:lpstr>
      <vt:lpstr>Meetings with HSE</vt:lpstr>
      <vt:lpstr>Best way to fill out the consultation</vt:lpstr>
      <vt:lpstr>Consultation drop-in sessions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Carlotta Cammelli</dc:creator>
  <cp:lastModifiedBy>Carlotta Cammelli</cp:lastModifiedBy>
  <cp:revision>1</cp:revision>
  <dcterms:created xsi:type="dcterms:W3CDTF">2026-04-23T21:16:47Z</dcterms:created>
  <dcterms:modified xsi:type="dcterms:W3CDTF">2026-04-23T23:08:35Z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0x0101004BDF49E0CE88F84DADA339AA8A6B4484</vt:lpwstr>
  </property>
</Properties>
</file>