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95" r:id="rId3"/>
    <p:sldId id="259" r:id="rId4"/>
    <p:sldId id="281" r:id="rId5"/>
    <p:sldId id="280" r:id="rId6"/>
    <p:sldId id="284" r:id="rId7"/>
    <p:sldId id="296" r:id="rId8"/>
    <p:sldId id="279" r:id="rId9"/>
    <p:sldId id="305" r:id="rId10"/>
    <p:sldId id="272" r:id="rId11"/>
    <p:sldId id="286" r:id="rId12"/>
    <p:sldId id="298" r:id="rId13"/>
    <p:sldId id="302" r:id="rId14"/>
    <p:sldId id="303" r:id="rId15"/>
    <p:sldId id="285" r:id="rId16"/>
    <p:sldId id="299" r:id="rId17"/>
    <p:sldId id="308" r:id="rId18"/>
    <p:sldId id="273" r:id="rId19"/>
    <p:sldId id="287" r:id="rId20"/>
    <p:sldId id="274" r:id="rId21"/>
    <p:sldId id="300" r:id="rId22"/>
    <p:sldId id="288" r:id="rId23"/>
    <p:sldId id="301" r:id="rId24"/>
    <p:sldId id="292" r:id="rId25"/>
    <p:sldId id="304" r:id="rId26"/>
    <p:sldId id="306" r:id="rId27"/>
    <p:sldId id="307" r:id="rId28"/>
    <p:sldId id="26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1" autoAdjust="0"/>
    <p:restoredTop sz="87500" autoAdjust="0"/>
  </p:normalViewPr>
  <p:slideViewPr>
    <p:cSldViewPr snapToGrid="0" snapToObjects="1">
      <p:cViewPr varScale="1">
        <p:scale>
          <a:sx n="59" d="100"/>
          <a:sy n="59" d="100"/>
        </p:scale>
        <p:origin x="131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073B8-F56E-6046-908A-36F86C24150A}" type="datetime1">
              <a:rPr lang="en-GB" smtClean="0"/>
              <a:pPr/>
              <a:t>26/08/2021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BDB6E1-7874-084C-8D2F-85FB808C76B2}" type="slidenum">
              <a:rPr lang="en-US" smtClean="0"/>
              <a:pPr/>
              <a:t>‹#›</a:t>
            </a:fld>
            <a:endParaRPr lang="en-US"/>
          </a:p>
        </p:txBody>
      </p:sp>
    </p:spTree>
    <p:extLst>
      <p:ext uri="{BB962C8B-B14F-4D97-AF65-F5344CB8AC3E}">
        <p14:creationId xmlns:p14="http://schemas.microsoft.com/office/powerpoint/2010/main" val="26508086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3CE279-5FD9-5D41-BF0D-616FD903B205}" type="datetime1">
              <a:rPr lang="en-GB" smtClean="0"/>
              <a:pPr/>
              <a:t>26/08/2021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F0CC5-1F2D-A54C-BDB8-940D46C4F293}" type="slidenum">
              <a:rPr lang="en-US" smtClean="0"/>
              <a:pPr/>
              <a:t>‹#›</a:t>
            </a:fld>
            <a:endParaRPr lang="en-US"/>
          </a:p>
        </p:txBody>
      </p:sp>
    </p:spTree>
    <p:extLst>
      <p:ext uri="{BB962C8B-B14F-4D97-AF65-F5344CB8AC3E}">
        <p14:creationId xmlns:p14="http://schemas.microsoft.com/office/powerpoint/2010/main" val="35340053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1</a:t>
            </a:fld>
            <a:endParaRPr lang="en-US"/>
          </a:p>
        </p:txBody>
      </p:sp>
    </p:spTree>
    <p:extLst>
      <p:ext uri="{BB962C8B-B14F-4D97-AF65-F5344CB8AC3E}">
        <p14:creationId xmlns:p14="http://schemas.microsoft.com/office/powerpoint/2010/main" val="1045297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10</a:t>
            </a:fld>
            <a:endParaRPr lang="en-US"/>
          </a:p>
        </p:txBody>
      </p:sp>
    </p:spTree>
    <p:extLst>
      <p:ext uri="{BB962C8B-B14F-4D97-AF65-F5344CB8AC3E}">
        <p14:creationId xmlns:p14="http://schemas.microsoft.com/office/powerpoint/2010/main" val="2384694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11</a:t>
            </a:fld>
            <a:endParaRPr lang="en-US"/>
          </a:p>
        </p:txBody>
      </p:sp>
    </p:spTree>
    <p:extLst>
      <p:ext uri="{BB962C8B-B14F-4D97-AF65-F5344CB8AC3E}">
        <p14:creationId xmlns:p14="http://schemas.microsoft.com/office/powerpoint/2010/main" val="731884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12</a:t>
            </a:fld>
            <a:endParaRPr lang="en-US"/>
          </a:p>
        </p:txBody>
      </p:sp>
    </p:spTree>
    <p:extLst>
      <p:ext uri="{BB962C8B-B14F-4D97-AF65-F5344CB8AC3E}">
        <p14:creationId xmlns:p14="http://schemas.microsoft.com/office/powerpoint/2010/main" val="2038827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13</a:t>
            </a:fld>
            <a:endParaRPr lang="en-US"/>
          </a:p>
        </p:txBody>
      </p:sp>
    </p:spTree>
    <p:extLst>
      <p:ext uri="{BB962C8B-B14F-4D97-AF65-F5344CB8AC3E}">
        <p14:creationId xmlns:p14="http://schemas.microsoft.com/office/powerpoint/2010/main" val="3678824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14</a:t>
            </a:fld>
            <a:endParaRPr lang="en-US"/>
          </a:p>
        </p:txBody>
      </p:sp>
    </p:spTree>
    <p:extLst>
      <p:ext uri="{BB962C8B-B14F-4D97-AF65-F5344CB8AC3E}">
        <p14:creationId xmlns:p14="http://schemas.microsoft.com/office/powerpoint/2010/main" val="4017749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15</a:t>
            </a:fld>
            <a:endParaRPr lang="en-US"/>
          </a:p>
        </p:txBody>
      </p:sp>
    </p:spTree>
    <p:extLst>
      <p:ext uri="{BB962C8B-B14F-4D97-AF65-F5344CB8AC3E}">
        <p14:creationId xmlns:p14="http://schemas.microsoft.com/office/powerpoint/2010/main" val="1859541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16</a:t>
            </a:fld>
            <a:endParaRPr lang="en-US"/>
          </a:p>
        </p:txBody>
      </p:sp>
    </p:spTree>
    <p:extLst>
      <p:ext uri="{BB962C8B-B14F-4D97-AF65-F5344CB8AC3E}">
        <p14:creationId xmlns:p14="http://schemas.microsoft.com/office/powerpoint/2010/main" val="3226338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17</a:t>
            </a:fld>
            <a:endParaRPr lang="en-US"/>
          </a:p>
        </p:txBody>
      </p:sp>
    </p:spTree>
    <p:extLst>
      <p:ext uri="{BB962C8B-B14F-4D97-AF65-F5344CB8AC3E}">
        <p14:creationId xmlns:p14="http://schemas.microsoft.com/office/powerpoint/2010/main" val="3967008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18</a:t>
            </a:fld>
            <a:endParaRPr lang="en-US"/>
          </a:p>
        </p:txBody>
      </p:sp>
    </p:spTree>
    <p:extLst>
      <p:ext uri="{BB962C8B-B14F-4D97-AF65-F5344CB8AC3E}">
        <p14:creationId xmlns:p14="http://schemas.microsoft.com/office/powerpoint/2010/main" val="1205507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19</a:t>
            </a:fld>
            <a:endParaRPr lang="en-US"/>
          </a:p>
        </p:txBody>
      </p:sp>
    </p:spTree>
    <p:extLst>
      <p:ext uri="{BB962C8B-B14F-4D97-AF65-F5344CB8AC3E}">
        <p14:creationId xmlns:p14="http://schemas.microsoft.com/office/powerpoint/2010/main" val="41100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F0CC5-1F2D-A54C-BDB8-940D46C4F293}" type="slidenum">
              <a:rPr lang="en-US" smtClean="0"/>
              <a:pPr/>
              <a:t>2</a:t>
            </a:fld>
            <a:endParaRPr lang="en-US"/>
          </a:p>
        </p:txBody>
      </p:sp>
    </p:spTree>
    <p:extLst>
      <p:ext uri="{BB962C8B-B14F-4D97-AF65-F5344CB8AC3E}">
        <p14:creationId xmlns:p14="http://schemas.microsoft.com/office/powerpoint/2010/main" val="598822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20</a:t>
            </a:fld>
            <a:endParaRPr lang="en-US"/>
          </a:p>
        </p:txBody>
      </p:sp>
    </p:spTree>
    <p:extLst>
      <p:ext uri="{BB962C8B-B14F-4D97-AF65-F5344CB8AC3E}">
        <p14:creationId xmlns:p14="http://schemas.microsoft.com/office/powerpoint/2010/main" val="3178854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21</a:t>
            </a:fld>
            <a:endParaRPr lang="en-US"/>
          </a:p>
        </p:txBody>
      </p:sp>
    </p:spTree>
    <p:extLst>
      <p:ext uri="{BB962C8B-B14F-4D97-AF65-F5344CB8AC3E}">
        <p14:creationId xmlns:p14="http://schemas.microsoft.com/office/powerpoint/2010/main" val="1961851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22</a:t>
            </a:fld>
            <a:endParaRPr lang="en-US"/>
          </a:p>
        </p:txBody>
      </p:sp>
    </p:spTree>
    <p:extLst>
      <p:ext uri="{BB962C8B-B14F-4D97-AF65-F5344CB8AC3E}">
        <p14:creationId xmlns:p14="http://schemas.microsoft.com/office/powerpoint/2010/main" val="3551334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23</a:t>
            </a:fld>
            <a:endParaRPr lang="en-US"/>
          </a:p>
        </p:txBody>
      </p:sp>
    </p:spTree>
    <p:extLst>
      <p:ext uri="{BB962C8B-B14F-4D97-AF65-F5344CB8AC3E}">
        <p14:creationId xmlns:p14="http://schemas.microsoft.com/office/powerpoint/2010/main" val="1421976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24</a:t>
            </a:fld>
            <a:endParaRPr lang="en-US"/>
          </a:p>
        </p:txBody>
      </p:sp>
    </p:spTree>
    <p:extLst>
      <p:ext uri="{BB962C8B-B14F-4D97-AF65-F5344CB8AC3E}">
        <p14:creationId xmlns:p14="http://schemas.microsoft.com/office/powerpoint/2010/main" val="2023947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25</a:t>
            </a:fld>
            <a:endParaRPr lang="en-US"/>
          </a:p>
        </p:txBody>
      </p:sp>
    </p:spTree>
    <p:extLst>
      <p:ext uri="{BB962C8B-B14F-4D97-AF65-F5344CB8AC3E}">
        <p14:creationId xmlns:p14="http://schemas.microsoft.com/office/powerpoint/2010/main" val="1939058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26</a:t>
            </a:fld>
            <a:endParaRPr lang="en-US"/>
          </a:p>
        </p:txBody>
      </p:sp>
    </p:spTree>
    <p:extLst>
      <p:ext uri="{BB962C8B-B14F-4D97-AF65-F5344CB8AC3E}">
        <p14:creationId xmlns:p14="http://schemas.microsoft.com/office/powerpoint/2010/main" val="1368942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27</a:t>
            </a:fld>
            <a:endParaRPr lang="en-US"/>
          </a:p>
        </p:txBody>
      </p:sp>
    </p:spTree>
    <p:extLst>
      <p:ext uri="{BB962C8B-B14F-4D97-AF65-F5344CB8AC3E}">
        <p14:creationId xmlns:p14="http://schemas.microsoft.com/office/powerpoint/2010/main" val="561216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28</a:t>
            </a:fld>
            <a:endParaRPr lang="en-US"/>
          </a:p>
        </p:txBody>
      </p:sp>
    </p:spTree>
    <p:extLst>
      <p:ext uri="{BB962C8B-B14F-4D97-AF65-F5344CB8AC3E}">
        <p14:creationId xmlns:p14="http://schemas.microsoft.com/office/powerpoint/2010/main" val="124100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F0CC5-1F2D-A54C-BDB8-940D46C4F293}" type="slidenum">
              <a:rPr lang="en-US" smtClean="0"/>
              <a:pPr/>
              <a:t>3</a:t>
            </a:fld>
            <a:endParaRPr lang="en-US"/>
          </a:p>
        </p:txBody>
      </p:sp>
    </p:spTree>
    <p:extLst>
      <p:ext uri="{BB962C8B-B14F-4D97-AF65-F5344CB8AC3E}">
        <p14:creationId xmlns:p14="http://schemas.microsoft.com/office/powerpoint/2010/main" val="1045297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4</a:t>
            </a:fld>
            <a:endParaRPr lang="en-US"/>
          </a:p>
        </p:txBody>
      </p:sp>
    </p:spTree>
    <p:extLst>
      <p:ext uri="{BB962C8B-B14F-4D97-AF65-F5344CB8AC3E}">
        <p14:creationId xmlns:p14="http://schemas.microsoft.com/office/powerpoint/2010/main" val="38723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5</a:t>
            </a:fld>
            <a:endParaRPr lang="en-US"/>
          </a:p>
        </p:txBody>
      </p:sp>
    </p:spTree>
    <p:extLst>
      <p:ext uri="{BB962C8B-B14F-4D97-AF65-F5344CB8AC3E}">
        <p14:creationId xmlns:p14="http://schemas.microsoft.com/office/powerpoint/2010/main" val="168302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6</a:t>
            </a:fld>
            <a:endParaRPr lang="en-US"/>
          </a:p>
        </p:txBody>
      </p:sp>
    </p:spTree>
    <p:extLst>
      <p:ext uri="{BB962C8B-B14F-4D97-AF65-F5344CB8AC3E}">
        <p14:creationId xmlns:p14="http://schemas.microsoft.com/office/powerpoint/2010/main" val="1540707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F0CC5-1F2D-A54C-BDB8-940D46C4F293}" type="slidenum">
              <a:rPr lang="en-US" smtClean="0"/>
              <a:pPr/>
              <a:t>7</a:t>
            </a:fld>
            <a:endParaRPr lang="en-US"/>
          </a:p>
        </p:txBody>
      </p:sp>
    </p:spTree>
    <p:extLst>
      <p:ext uri="{BB962C8B-B14F-4D97-AF65-F5344CB8AC3E}">
        <p14:creationId xmlns:p14="http://schemas.microsoft.com/office/powerpoint/2010/main" val="1565586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8</a:t>
            </a:fld>
            <a:endParaRPr lang="en-US"/>
          </a:p>
        </p:txBody>
      </p:sp>
    </p:spTree>
    <p:extLst>
      <p:ext uri="{BB962C8B-B14F-4D97-AF65-F5344CB8AC3E}">
        <p14:creationId xmlns:p14="http://schemas.microsoft.com/office/powerpoint/2010/main" val="274629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9F0CC5-1F2D-A54C-BDB8-940D46C4F293}" type="slidenum">
              <a:rPr lang="en-US" smtClean="0"/>
              <a:pPr/>
              <a:t>9</a:t>
            </a:fld>
            <a:endParaRPr lang="en-US"/>
          </a:p>
        </p:txBody>
      </p:sp>
    </p:spTree>
    <p:extLst>
      <p:ext uri="{BB962C8B-B14F-4D97-AF65-F5344CB8AC3E}">
        <p14:creationId xmlns:p14="http://schemas.microsoft.com/office/powerpoint/2010/main" val="761442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r>
              <a:rPr lang="en-GB"/>
              <a:t>T 07855 796985 | E enquiries@ncs.org.uk</a:t>
            </a:r>
            <a:endParaRPr lang="en-US"/>
          </a:p>
        </p:txBody>
      </p:sp>
      <p:sp>
        <p:nvSpPr>
          <p:cNvPr id="5" name="Footer Placeholder 4"/>
          <p:cNvSpPr>
            <a:spLocks noGrp="1"/>
          </p:cNvSpPr>
          <p:nvPr>
            <p:ph type="ftr" sz="quarter" idx="11"/>
          </p:nvPr>
        </p:nvSpPr>
        <p:spPr/>
        <p:txBody>
          <a:bodyPr/>
          <a:lstStyle/>
          <a:p>
            <a:r>
              <a:rPr lang="en-US"/>
              <a:t>www.ncs.org.uk</a:t>
            </a:r>
          </a:p>
        </p:txBody>
      </p:sp>
      <p:sp>
        <p:nvSpPr>
          <p:cNvPr id="6" name="Slide Number Placeholder 5"/>
          <p:cNvSpPr>
            <a:spLocks noGrp="1"/>
          </p:cNvSpPr>
          <p:nvPr>
            <p:ph type="sldNum" sz="quarter" idx="12"/>
          </p:nvPr>
        </p:nvSpPr>
        <p:spPr/>
        <p:txBody>
          <a:bodyPr/>
          <a:lstStyle/>
          <a:p>
            <a:fld id="{A20B0C94-2B95-5F49-8BD1-3E0B093B854D}" type="slidenum">
              <a:rPr lang="en-US" smtClean="0"/>
              <a:pPr/>
              <a:t>‹#›</a:t>
            </a:fld>
            <a:endParaRPr lang="en-US"/>
          </a:p>
        </p:txBody>
      </p:sp>
    </p:spTree>
    <p:extLst>
      <p:ext uri="{BB962C8B-B14F-4D97-AF65-F5344CB8AC3E}">
        <p14:creationId xmlns:p14="http://schemas.microsoft.com/office/powerpoint/2010/main" val="4003195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GB"/>
              <a:t>T 07855 796985 | E enquiries@ncs.org.uk</a:t>
            </a:r>
            <a:endParaRPr lang="en-US"/>
          </a:p>
        </p:txBody>
      </p:sp>
      <p:sp>
        <p:nvSpPr>
          <p:cNvPr id="5" name="Footer Placeholder 4"/>
          <p:cNvSpPr>
            <a:spLocks noGrp="1"/>
          </p:cNvSpPr>
          <p:nvPr>
            <p:ph type="ftr" sz="quarter" idx="11"/>
          </p:nvPr>
        </p:nvSpPr>
        <p:spPr/>
        <p:txBody>
          <a:bodyPr/>
          <a:lstStyle/>
          <a:p>
            <a:r>
              <a:rPr lang="en-US"/>
              <a:t>www.ncs.org.uk</a:t>
            </a:r>
          </a:p>
        </p:txBody>
      </p:sp>
      <p:sp>
        <p:nvSpPr>
          <p:cNvPr id="6" name="Slide Number Placeholder 5"/>
          <p:cNvSpPr>
            <a:spLocks noGrp="1"/>
          </p:cNvSpPr>
          <p:nvPr>
            <p:ph type="sldNum" sz="quarter" idx="12"/>
          </p:nvPr>
        </p:nvSpPr>
        <p:spPr/>
        <p:txBody>
          <a:bodyPr/>
          <a:lstStyle/>
          <a:p>
            <a:fld id="{A20B0C94-2B95-5F49-8BD1-3E0B093B854D}" type="slidenum">
              <a:rPr lang="en-US" smtClean="0"/>
              <a:pPr/>
              <a:t>‹#›</a:t>
            </a:fld>
            <a:endParaRPr lang="en-US"/>
          </a:p>
        </p:txBody>
      </p:sp>
    </p:spTree>
    <p:extLst>
      <p:ext uri="{BB962C8B-B14F-4D97-AF65-F5344CB8AC3E}">
        <p14:creationId xmlns:p14="http://schemas.microsoft.com/office/powerpoint/2010/main" val="71023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GB"/>
              <a:t>T 07855 796985 | E enquiries@ncs.org.uk</a:t>
            </a:r>
            <a:endParaRPr lang="en-US"/>
          </a:p>
        </p:txBody>
      </p:sp>
      <p:sp>
        <p:nvSpPr>
          <p:cNvPr id="5" name="Footer Placeholder 4"/>
          <p:cNvSpPr>
            <a:spLocks noGrp="1"/>
          </p:cNvSpPr>
          <p:nvPr>
            <p:ph type="ftr" sz="quarter" idx="11"/>
          </p:nvPr>
        </p:nvSpPr>
        <p:spPr/>
        <p:txBody>
          <a:bodyPr/>
          <a:lstStyle/>
          <a:p>
            <a:r>
              <a:rPr lang="en-US"/>
              <a:t>www.ncs.org.uk</a:t>
            </a:r>
          </a:p>
        </p:txBody>
      </p:sp>
      <p:sp>
        <p:nvSpPr>
          <p:cNvPr id="6" name="Slide Number Placeholder 5"/>
          <p:cNvSpPr>
            <a:spLocks noGrp="1"/>
          </p:cNvSpPr>
          <p:nvPr>
            <p:ph type="sldNum" sz="quarter" idx="12"/>
          </p:nvPr>
        </p:nvSpPr>
        <p:spPr/>
        <p:txBody>
          <a:bodyPr/>
          <a:lstStyle/>
          <a:p>
            <a:fld id="{A20B0C94-2B95-5F49-8BD1-3E0B093B854D}" type="slidenum">
              <a:rPr lang="en-US" smtClean="0"/>
              <a:pPr/>
              <a:t>‹#›</a:t>
            </a:fld>
            <a:endParaRPr lang="en-US"/>
          </a:p>
        </p:txBody>
      </p:sp>
    </p:spTree>
    <p:extLst>
      <p:ext uri="{BB962C8B-B14F-4D97-AF65-F5344CB8AC3E}">
        <p14:creationId xmlns:p14="http://schemas.microsoft.com/office/powerpoint/2010/main" val="70188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r>
              <a:rPr lang="en-GB"/>
              <a:t>T 07855 796985 | E enquiries@ncs.org.uk</a:t>
            </a:r>
            <a:endParaRPr lang="en-US"/>
          </a:p>
        </p:txBody>
      </p:sp>
      <p:sp>
        <p:nvSpPr>
          <p:cNvPr id="5" name="Footer Placeholder 4"/>
          <p:cNvSpPr>
            <a:spLocks noGrp="1"/>
          </p:cNvSpPr>
          <p:nvPr>
            <p:ph type="ftr" sz="quarter" idx="11"/>
          </p:nvPr>
        </p:nvSpPr>
        <p:spPr/>
        <p:txBody>
          <a:bodyPr/>
          <a:lstStyle/>
          <a:p>
            <a:r>
              <a:rPr lang="en-US"/>
              <a:t>www.ncs.org.uk</a:t>
            </a:r>
          </a:p>
        </p:txBody>
      </p:sp>
      <p:sp>
        <p:nvSpPr>
          <p:cNvPr id="6" name="Slide Number Placeholder 5"/>
          <p:cNvSpPr>
            <a:spLocks noGrp="1"/>
          </p:cNvSpPr>
          <p:nvPr>
            <p:ph type="sldNum" sz="quarter" idx="12"/>
          </p:nvPr>
        </p:nvSpPr>
        <p:spPr/>
        <p:txBody>
          <a:bodyPr/>
          <a:lstStyle/>
          <a:p>
            <a:fld id="{A20B0C94-2B95-5F49-8BD1-3E0B093B854D}" type="slidenum">
              <a:rPr lang="en-US" smtClean="0"/>
              <a:pPr/>
              <a:t>‹#›</a:t>
            </a:fld>
            <a:endParaRPr lang="en-US"/>
          </a:p>
        </p:txBody>
      </p:sp>
    </p:spTree>
    <p:extLst>
      <p:ext uri="{BB962C8B-B14F-4D97-AF65-F5344CB8AC3E}">
        <p14:creationId xmlns:p14="http://schemas.microsoft.com/office/powerpoint/2010/main" val="158358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GB"/>
              <a:t>T 07855 796985 | E enquiries@ncs.org.uk</a:t>
            </a:r>
            <a:endParaRPr lang="en-US"/>
          </a:p>
        </p:txBody>
      </p:sp>
      <p:sp>
        <p:nvSpPr>
          <p:cNvPr id="5" name="Footer Placeholder 4"/>
          <p:cNvSpPr>
            <a:spLocks noGrp="1"/>
          </p:cNvSpPr>
          <p:nvPr>
            <p:ph type="ftr" sz="quarter" idx="11"/>
          </p:nvPr>
        </p:nvSpPr>
        <p:spPr/>
        <p:txBody>
          <a:bodyPr/>
          <a:lstStyle/>
          <a:p>
            <a:r>
              <a:rPr lang="en-US"/>
              <a:t>www.ncs.org.uk</a:t>
            </a:r>
          </a:p>
        </p:txBody>
      </p:sp>
      <p:sp>
        <p:nvSpPr>
          <p:cNvPr id="6" name="Slide Number Placeholder 5"/>
          <p:cNvSpPr>
            <a:spLocks noGrp="1"/>
          </p:cNvSpPr>
          <p:nvPr>
            <p:ph type="sldNum" sz="quarter" idx="12"/>
          </p:nvPr>
        </p:nvSpPr>
        <p:spPr/>
        <p:txBody>
          <a:bodyPr/>
          <a:lstStyle/>
          <a:p>
            <a:fld id="{A20B0C94-2B95-5F49-8BD1-3E0B093B854D}" type="slidenum">
              <a:rPr lang="en-US" smtClean="0"/>
              <a:pPr/>
              <a:t>‹#›</a:t>
            </a:fld>
            <a:endParaRPr lang="en-US"/>
          </a:p>
        </p:txBody>
      </p:sp>
    </p:spTree>
    <p:extLst>
      <p:ext uri="{BB962C8B-B14F-4D97-AF65-F5344CB8AC3E}">
        <p14:creationId xmlns:p14="http://schemas.microsoft.com/office/powerpoint/2010/main" val="179468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r>
              <a:rPr lang="en-GB"/>
              <a:t>T 07855 796985 | E enquiries@ncs.org.uk</a:t>
            </a:r>
            <a:endParaRPr lang="en-US"/>
          </a:p>
        </p:txBody>
      </p:sp>
      <p:sp>
        <p:nvSpPr>
          <p:cNvPr id="6" name="Footer Placeholder 5"/>
          <p:cNvSpPr>
            <a:spLocks noGrp="1"/>
          </p:cNvSpPr>
          <p:nvPr>
            <p:ph type="ftr" sz="quarter" idx="11"/>
          </p:nvPr>
        </p:nvSpPr>
        <p:spPr/>
        <p:txBody>
          <a:bodyPr/>
          <a:lstStyle/>
          <a:p>
            <a:r>
              <a:rPr lang="en-US"/>
              <a:t>www.ncs.org.uk</a:t>
            </a:r>
          </a:p>
        </p:txBody>
      </p:sp>
      <p:sp>
        <p:nvSpPr>
          <p:cNvPr id="7" name="Slide Number Placeholder 6"/>
          <p:cNvSpPr>
            <a:spLocks noGrp="1"/>
          </p:cNvSpPr>
          <p:nvPr>
            <p:ph type="sldNum" sz="quarter" idx="12"/>
          </p:nvPr>
        </p:nvSpPr>
        <p:spPr/>
        <p:txBody>
          <a:bodyPr/>
          <a:lstStyle/>
          <a:p>
            <a:fld id="{A20B0C94-2B95-5F49-8BD1-3E0B093B854D}" type="slidenum">
              <a:rPr lang="en-US" smtClean="0"/>
              <a:pPr/>
              <a:t>‹#›</a:t>
            </a:fld>
            <a:endParaRPr lang="en-US"/>
          </a:p>
        </p:txBody>
      </p:sp>
    </p:spTree>
    <p:extLst>
      <p:ext uri="{BB962C8B-B14F-4D97-AF65-F5344CB8AC3E}">
        <p14:creationId xmlns:p14="http://schemas.microsoft.com/office/powerpoint/2010/main" val="328812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r>
              <a:rPr lang="en-GB"/>
              <a:t>T 07855 796985 | E enquiries@ncs.org.uk</a:t>
            </a:r>
            <a:endParaRPr lang="en-US"/>
          </a:p>
        </p:txBody>
      </p:sp>
      <p:sp>
        <p:nvSpPr>
          <p:cNvPr id="8" name="Footer Placeholder 7"/>
          <p:cNvSpPr>
            <a:spLocks noGrp="1"/>
          </p:cNvSpPr>
          <p:nvPr>
            <p:ph type="ftr" sz="quarter" idx="11"/>
          </p:nvPr>
        </p:nvSpPr>
        <p:spPr/>
        <p:txBody>
          <a:bodyPr/>
          <a:lstStyle/>
          <a:p>
            <a:r>
              <a:rPr lang="en-US"/>
              <a:t>www.ncs.org.uk</a:t>
            </a:r>
          </a:p>
        </p:txBody>
      </p:sp>
      <p:sp>
        <p:nvSpPr>
          <p:cNvPr id="9" name="Slide Number Placeholder 8"/>
          <p:cNvSpPr>
            <a:spLocks noGrp="1"/>
          </p:cNvSpPr>
          <p:nvPr>
            <p:ph type="sldNum" sz="quarter" idx="12"/>
          </p:nvPr>
        </p:nvSpPr>
        <p:spPr/>
        <p:txBody>
          <a:bodyPr/>
          <a:lstStyle/>
          <a:p>
            <a:fld id="{A20B0C94-2B95-5F49-8BD1-3E0B093B854D}" type="slidenum">
              <a:rPr lang="en-US" smtClean="0"/>
              <a:pPr/>
              <a:t>‹#›</a:t>
            </a:fld>
            <a:endParaRPr lang="en-US"/>
          </a:p>
        </p:txBody>
      </p:sp>
    </p:spTree>
    <p:extLst>
      <p:ext uri="{BB962C8B-B14F-4D97-AF65-F5344CB8AC3E}">
        <p14:creationId xmlns:p14="http://schemas.microsoft.com/office/powerpoint/2010/main" val="343028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r>
              <a:rPr lang="en-GB"/>
              <a:t>T 07855 796985 | E enquiries@ncs.org.uk</a:t>
            </a:r>
            <a:endParaRPr lang="en-US"/>
          </a:p>
        </p:txBody>
      </p:sp>
      <p:sp>
        <p:nvSpPr>
          <p:cNvPr id="4" name="Footer Placeholder 3"/>
          <p:cNvSpPr>
            <a:spLocks noGrp="1"/>
          </p:cNvSpPr>
          <p:nvPr>
            <p:ph type="ftr" sz="quarter" idx="11"/>
          </p:nvPr>
        </p:nvSpPr>
        <p:spPr/>
        <p:txBody>
          <a:bodyPr/>
          <a:lstStyle/>
          <a:p>
            <a:r>
              <a:rPr lang="en-US"/>
              <a:t>www.ncs.org.uk</a:t>
            </a:r>
          </a:p>
        </p:txBody>
      </p:sp>
      <p:sp>
        <p:nvSpPr>
          <p:cNvPr id="5" name="Slide Number Placeholder 4"/>
          <p:cNvSpPr>
            <a:spLocks noGrp="1"/>
          </p:cNvSpPr>
          <p:nvPr>
            <p:ph type="sldNum" sz="quarter" idx="12"/>
          </p:nvPr>
        </p:nvSpPr>
        <p:spPr/>
        <p:txBody>
          <a:bodyPr/>
          <a:lstStyle/>
          <a:p>
            <a:fld id="{A20B0C94-2B95-5F49-8BD1-3E0B093B854D}" type="slidenum">
              <a:rPr lang="en-US" smtClean="0"/>
              <a:pPr/>
              <a:t>‹#›</a:t>
            </a:fld>
            <a:endParaRPr lang="en-US"/>
          </a:p>
        </p:txBody>
      </p:sp>
    </p:spTree>
    <p:extLst>
      <p:ext uri="{BB962C8B-B14F-4D97-AF65-F5344CB8AC3E}">
        <p14:creationId xmlns:p14="http://schemas.microsoft.com/office/powerpoint/2010/main" val="220714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T 07855 796985 | E enquiries@ncs.org.uk</a:t>
            </a:r>
            <a:endParaRPr lang="en-US"/>
          </a:p>
        </p:txBody>
      </p:sp>
      <p:sp>
        <p:nvSpPr>
          <p:cNvPr id="3" name="Footer Placeholder 2"/>
          <p:cNvSpPr>
            <a:spLocks noGrp="1"/>
          </p:cNvSpPr>
          <p:nvPr>
            <p:ph type="ftr" sz="quarter" idx="11"/>
          </p:nvPr>
        </p:nvSpPr>
        <p:spPr/>
        <p:txBody>
          <a:bodyPr/>
          <a:lstStyle/>
          <a:p>
            <a:r>
              <a:rPr lang="en-US"/>
              <a:t>www.ncs.org.uk</a:t>
            </a:r>
          </a:p>
        </p:txBody>
      </p:sp>
      <p:sp>
        <p:nvSpPr>
          <p:cNvPr id="4" name="Slide Number Placeholder 3"/>
          <p:cNvSpPr>
            <a:spLocks noGrp="1"/>
          </p:cNvSpPr>
          <p:nvPr>
            <p:ph type="sldNum" sz="quarter" idx="12"/>
          </p:nvPr>
        </p:nvSpPr>
        <p:spPr/>
        <p:txBody>
          <a:bodyPr/>
          <a:lstStyle/>
          <a:p>
            <a:fld id="{A20B0C94-2B95-5F49-8BD1-3E0B093B854D}" type="slidenum">
              <a:rPr lang="en-US" smtClean="0"/>
              <a:pPr/>
              <a:t>‹#›</a:t>
            </a:fld>
            <a:endParaRPr lang="en-US"/>
          </a:p>
        </p:txBody>
      </p:sp>
    </p:spTree>
    <p:extLst>
      <p:ext uri="{BB962C8B-B14F-4D97-AF65-F5344CB8AC3E}">
        <p14:creationId xmlns:p14="http://schemas.microsoft.com/office/powerpoint/2010/main" val="21444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GB"/>
              <a:t>T 07855 796985 | E enquiries@ncs.org.uk</a:t>
            </a:r>
            <a:endParaRPr lang="en-US"/>
          </a:p>
        </p:txBody>
      </p:sp>
      <p:sp>
        <p:nvSpPr>
          <p:cNvPr id="6" name="Footer Placeholder 5"/>
          <p:cNvSpPr>
            <a:spLocks noGrp="1"/>
          </p:cNvSpPr>
          <p:nvPr>
            <p:ph type="ftr" sz="quarter" idx="11"/>
          </p:nvPr>
        </p:nvSpPr>
        <p:spPr/>
        <p:txBody>
          <a:bodyPr/>
          <a:lstStyle/>
          <a:p>
            <a:r>
              <a:rPr lang="en-US"/>
              <a:t>www.ncs.org.uk</a:t>
            </a:r>
          </a:p>
        </p:txBody>
      </p:sp>
      <p:sp>
        <p:nvSpPr>
          <p:cNvPr id="7" name="Slide Number Placeholder 6"/>
          <p:cNvSpPr>
            <a:spLocks noGrp="1"/>
          </p:cNvSpPr>
          <p:nvPr>
            <p:ph type="sldNum" sz="quarter" idx="12"/>
          </p:nvPr>
        </p:nvSpPr>
        <p:spPr/>
        <p:txBody>
          <a:bodyPr/>
          <a:lstStyle/>
          <a:p>
            <a:fld id="{A20B0C94-2B95-5F49-8BD1-3E0B093B854D}" type="slidenum">
              <a:rPr lang="en-US" smtClean="0"/>
              <a:pPr/>
              <a:t>‹#›</a:t>
            </a:fld>
            <a:endParaRPr lang="en-US"/>
          </a:p>
        </p:txBody>
      </p:sp>
    </p:spTree>
    <p:extLst>
      <p:ext uri="{BB962C8B-B14F-4D97-AF65-F5344CB8AC3E}">
        <p14:creationId xmlns:p14="http://schemas.microsoft.com/office/powerpoint/2010/main" val="228928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GB"/>
              <a:t>T 07855 796985 | E enquiries@ncs.org.uk</a:t>
            </a:r>
            <a:endParaRPr lang="en-US"/>
          </a:p>
        </p:txBody>
      </p:sp>
      <p:sp>
        <p:nvSpPr>
          <p:cNvPr id="6" name="Footer Placeholder 5"/>
          <p:cNvSpPr>
            <a:spLocks noGrp="1"/>
          </p:cNvSpPr>
          <p:nvPr>
            <p:ph type="ftr" sz="quarter" idx="11"/>
          </p:nvPr>
        </p:nvSpPr>
        <p:spPr/>
        <p:txBody>
          <a:bodyPr/>
          <a:lstStyle/>
          <a:p>
            <a:r>
              <a:rPr lang="en-US"/>
              <a:t>www.ncs.org.uk</a:t>
            </a:r>
          </a:p>
        </p:txBody>
      </p:sp>
      <p:sp>
        <p:nvSpPr>
          <p:cNvPr id="7" name="Slide Number Placeholder 6"/>
          <p:cNvSpPr>
            <a:spLocks noGrp="1"/>
          </p:cNvSpPr>
          <p:nvPr>
            <p:ph type="sldNum" sz="quarter" idx="12"/>
          </p:nvPr>
        </p:nvSpPr>
        <p:spPr/>
        <p:txBody>
          <a:bodyPr/>
          <a:lstStyle/>
          <a:p>
            <a:fld id="{A20B0C94-2B95-5F49-8BD1-3E0B093B854D}" type="slidenum">
              <a:rPr lang="en-US" smtClean="0"/>
              <a:pPr/>
              <a:t>‹#›</a:t>
            </a:fld>
            <a:endParaRPr lang="en-US"/>
          </a:p>
        </p:txBody>
      </p:sp>
    </p:spTree>
    <p:extLst>
      <p:ext uri="{BB962C8B-B14F-4D97-AF65-F5344CB8AC3E}">
        <p14:creationId xmlns:p14="http://schemas.microsoft.com/office/powerpoint/2010/main" val="3019628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T 07855 796985 | E enquiries@ncs.org.uk</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www.ncs.org.uk</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B0C94-2B95-5F49-8BD1-3E0B093B854D}" type="slidenum">
              <a:rPr lang="en-US" smtClean="0"/>
              <a:pPr/>
              <a:t>‹#›</a:t>
            </a:fld>
            <a:endParaRPr lang="en-US"/>
          </a:p>
        </p:txBody>
      </p:sp>
    </p:spTree>
    <p:extLst>
      <p:ext uri="{BB962C8B-B14F-4D97-AF65-F5344CB8AC3E}">
        <p14:creationId xmlns:p14="http://schemas.microsoft.com/office/powerpoint/2010/main" val="1768162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publications/ventilation-approved-document-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gov.scot/publications/building-standards-technical-handbook-2020-non-domestic/3-environment/3-14-ventilatio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655" y="1002535"/>
            <a:ext cx="8371115" cy="2426465"/>
          </a:xfrm>
        </p:spPr>
        <p:txBody>
          <a:bodyPr>
            <a:noAutofit/>
          </a:bodyPr>
          <a:lstStyle/>
          <a:p>
            <a:r>
              <a:rPr lang="en-US" sz="3600" dirty="0">
                <a:solidFill>
                  <a:schemeClr val="tx2"/>
                </a:solidFill>
                <a:latin typeface="Lucida Grande"/>
              </a:rPr>
              <a:t>Passive is Sustainable</a:t>
            </a:r>
            <a:br>
              <a:rPr lang="en-US" sz="3600" dirty="0">
                <a:solidFill>
                  <a:schemeClr val="tx2"/>
                </a:solidFill>
                <a:latin typeface="Lucida Grande"/>
              </a:rPr>
            </a:br>
            <a:r>
              <a:rPr lang="en-US" sz="3600" dirty="0">
                <a:solidFill>
                  <a:schemeClr val="tx2"/>
                </a:solidFill>
                <a:latin typeface="Lucida Grande"/>
              </a:rPr>
              <a:t> </a:t>
            </a:r>
            <a:r>
              <a:rPr lang="en-US" sz="3000" i="1" dirty="0">
                <a:solidFill>
                  <a:schemeClr val="tx2"/>
                </a:solidFill>
                <a:latin typeface="Lucida Grande"/>
              </a:rPr>
              <a:t>An exploration of passive storage environment vs. HVAC controls</a:t>
            </a:r>
          </a:p>
        </p:txBody>
      </p:sp>
      <p:sp>
        <p:nvSpPr>
          <p:cNvPr id="7"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
        <p:nvSpPr>
          <p:cNvPr id="6" name="Subtitle 2"/>
          <p:cNvSpPr txBox="1">
            <a:spLocks/>
          </p:cNvSpPr>
          <p:nvPr/>
        </p:nvSpPr>
        <p:spPr>
          <a:xfrm>
            <a:off x="283028" y="4887685"/>
            <a:ext cx="3679372" cy="35922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dirty="0">
                <a:solidFill>
                  <a:schemeClr val="accent6"/>
                </a:solidFill>
                <a:latin typeface="Lucida Grande"/>
              </a:rPr>
              <a:t>Our Business Members &amp; Partners:</a:t>
            </a:r>
          </a:p>
        </p:txBody>
      </p:sp>
      <p:sp>
        <p:nvSpPr>
          <p:cNvPr id="5" name="Subtitle 4">
            <a:extLst>
              <a:ext uri="{FF2B5EF4-FFF2-40B4-BE49-F238E27FC236}">
                <a16:creationId xmlns:a16="http://schemas.microsoft.com/office/drawing/2014/main" id="{28E0D01A-BAC6-4478-9FD3-C0D4BA2D49CC}"/>
              </a:ext>
            </a:extLst>
          </p:cNvPr>
          <p:cNvSpPr>
            <a:spLocks noGrp="1"/>
          </p:cNvSpPr>
          <p:nvPr>
            <p:ph type="subTitle" idx="1"/>
          </p:nvPr>
        </p:nvSpPr>
        <p:spPr>
          <a:xfrm>
            <a:off x="1341314" y="3337747"/>
            <a:ext cx="6400800" cy="1189990"/>
          </a:xfrm>
        </p:spPr>
        <p:txBody>
          <a:bodyPr/>
          <a:lstStyle/>
          <a:p>
            <a:r>
              <a:rPr lang="en-US" dirty="0"/>
              <a:t>Chris Woods</a:t>
            </a:r>
          </a:p>
          <a:p>
            <a:r>
              <a:rPr lang="en-US" dirty="0"/>
              <a:t>Director NCS</a:t>
            </a:r>
            <a:endParaRPr lang="en-GB" dirty="0"/>
          </a:p>
        </p:txBody>
      </p:sp>
      <p:pic>
        <p:nvPicPr>
          <p:cNvPr id="8" name="Picture 7">
            <a:extLst>
              <a:ext uri="{FF2B5EF4-FFF2-40B4-BE49-F238E27FC236}">
                <a16:creationId xmlns:a16="http://schemas.microsoft.com/office/drawing/2014/main" id="{8660A289-ABE7-4835-8448-34F11BCA4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67" y="5356945"/>
            <a:ext cx="1030893" cy="814533"/>
          </a:xfrm>
          <a:prstGeom prst="rect">
            <a:avLst/>
          </a:prstGeom>
        </p:spPr>
      </p:pic>
      <p:pic>
        <p:nvPicPr>
          <p:cNvPr id="9" name="Picture 8">
            <a:extLst>
              <a:ext uri="{FF2B5EF4-FFF2-40B4-BE49-F238E27FC236}">
                <a16:creationId xmlns:a16="http://schemas.microsoft.com/office/drawing/2014/main" id="{BA984D5A-B616-4E44-8AA3-ED707A61ED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029" y="5562605"/>
            <a:ext cx="2646556" cy="645098"/>
          </a:xfrm>
          <a:prstGeom prst="rect">
            <a:avLst/>
          </a:prstGeom>
        </p:spPr>
      </p:pic>
      <p:pic>
        <p:nvPicPr>
          <p:cNvPr id="4" name="Picture 3" descr="A picture containing text, sign&#10;&#10;Description automatically generated">
            <a:extLst>
              <a:ext uri="{FF2B5EF4-FFF2-40B4-BE49-F238E27FC236}">
                <a16:creationId xmlns:a16="http://schemas.microsoft.com/office/drawing/2014/main" id="{2CBD405A-34A5-4188-9F57-2FA6E84E093C}"/>
              </a:ext>
            </a:extLst>
          </p:cNvPr>
          <p:cNvPicPr>
            <a:picLocks noChangeAspect="1"/>
          </p:cNvPicPr>
          <p:nvPr/>
        </p:nvPicPr>
        <p:blipFill>
          <a:blip r:embed="rId5"/>
          <a:stretch>
            <a:fillRect/>
          </a:stretch>
        </p:blipFill>
        <p:spPr>
          <a:xfrm>
            <a:off x="5551352" y="5236962"/>
            <a:ext cx="1030893" cy="1030893"/>
          </a:xfrm>
          <a:prstGeom prst="rect">
            <a:avLst/>
          </a:prstGeom>
        </p:spPr>
      </p:pic>
      <p:sp>
        <p:nvSpPr>
          <p:cNvPr id="10" name="Subtitle 2">
            <a:extLst>
              <a:ext uri="{FF2B5EF4-FFF2-40B4-BE49-F238E27FC236}">
                <a16:creationId xmlns:a16="http://schemas.microsoft.com/office/drawing/2014/main" id="{7C395240-0525-4378-A647-6B1C4DB6BBA2}"/>
              </a:ext>
            </a:extLst>
          </p:cNvPr>
          <p:cNvSpPr txBox="1">
            <a:spLocks/>
          </p:cNvSpPr>
          <p:nvPr/>
        </p:nvSpPr>
        <p:spPr>
          <a:xfrm>
            <a:off x="5057859" y="6094736"/>
            <a:ext cx="2093876" cy="34623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dirty="0">
                <a:solidFill>
                  <a:schemeClr val="accent6"/>
                </a:solidFill>
                <a:latin typeface="Lucida Grande"/>
              </a:rPr>
              <a:t>Conservation Resources UK</a:t>
            </a:r>
          </a:p>
        </p:txBody>
      </p:sp>
      <p:pic>
        <p:nvPicPr>
          <p:cNvPr id="12" name="Picture 11" descr="Icon&#10;&#10;Description automatically generated">
            <a:extLst>
              <a:ext uri="{FF2B5EF4-FFF2-40B4-BE49-F238E27FC236}">
                <a16:creationId xmlns:a16="http://schemas.microsoft.com/office/drawing/2014/main" id="{26D0D4BA-137F-42E9-8955-6230D2AE5F10}"/>
              </a:ext>
            </a:extLst>
          </p:cNvPr>
          <p:cNvPicPr>
            <a:picLocks noChangeAspect="1"/>
          </p:cNvPicPr>
          <p:nvPr/>
        </p:nvPicPr>
        <p:blipFill>
          <a:blip r:embed="rId6"/>
          <a:stretch>
            <a:fillRect/>
          </a:stretch>
        </p:blipFill>
        <p:spPr>
          <a:xfrm>
            <a:off x="7151735" y="5431388"/>
            <a:ext cx="1410749" cy="661944"/>
          </a:xfrm>
          <a:prstGeom prst="rect">
            <a:avLst/>
          </a:prstGeom>
        </p:spPr>
      </p:pic>
      <p:sp>
        <p:nvSpPr>
          <p:cNvPr id="13" name="Footer Placeholder 4">
            <a:extLst>
              <a:ext uri="{FF2B5EF4-FFF2-40B4-BE49-F238E27FC236}">
                <a16:creationId xmlns:a16="http://schemas.microsoft.com/office/drawing/2014/main" id="{08564643-838D-4E79-92CA-F154A751AA07}"/>
              </a:ext>
            </a:extLst>
          </p:cNvPr>
          <p:cNvSpPr txBox="1">
            <a:spLocks/>
          </p:cNvSpPr>
          <p:nvPr/>
        </p:nvSpPr>
        <p:spPr>
          <a:xfrm>
            <a:off x="1163782" y="6585565"/>
            <a:ext cx="6816436" cy="261217"/>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bg2"/>
                </a:solidFill>
                <a:latin typeface="Lucida Grande"/>
              </a:rPr>
              <a:t>We are a registered Not-For-Profit Membership Body for Archives, Libraries &amp; Museums</a:t>
            </a:r>
          </a:p>
        </p:txBody>
      </p:sp>
    </p:spTree>
    <p:extLst>
      <p:ext uri="{BB962C8B-B14F-4D97-AF65-F5344CB8AC3E}">
        <p14:creationId xmlns:p14="http://schemas.microsoft.com/office/powerpoint/2010/main" val="63869377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2454"/>
            <a:ext cx="7772400" cy="658806"/>
          </a:xfrm>
        </p:spPr>
        <p:txBody>
          <a:bodyPr>
            <a:noAutofit/>
          </a:bodyPr>
          <a:lstStyle/>
          <a:p>
            <a:r>
              <a:rPr lang="en-US" sz="3400" dirty="0">
                <a:solidFill>
                  <a:schemeClr val="tx2"/>
                </a:solidFill>
                <a:latin typeface="Lucida Grande"/>
              </a:rPr>
              <a:t>HVAC review</a:t>
            </a:r>
          </a:p>
        </p:txBody>
      </p:sp>
      <p:sp>
        <p:nvSpPr>
          <p:cNvPr id="6" name="TextBox 5"/>
          <p:cNvSpPr txBox="1"/>
          <p:nvPr/>
        </p:nvSpPr>
        <p:spPr>
          <a:xfrm>
            <a:off x="984738" y="1714841"/>
            <a:ext cx="7473461" cy="3508653"/>
          </a:xfrm>
          <a:prstGeom prst="rect">
            <a:avLst/>
          </a:prstGeom>
          <a:solidFill>
            <a:schemeClr val="bg1">
              <a:alpha val="0"/>
            </a:schemeClr>
          </a:solidFill>
        </p:spPr>
        <p:txBody>
          <a:bodyPr wrap="square" rtlCol="0">
            <a:spAutoFit/>
          </a:bodyPr>
          <a:lstStyle/>
          <a:p>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a:t>
            </a:r>
            <a:r>
              <a:rPr lang="en-US" sz="2200" dirty="0">
                <a:solidFill>
                  <a:schemeClr val="tx1">
                    <a:lumMod val="50000"/>
                    <a:lumOff val="50000"/>
                  </a:schemeClr>
                </a:solidFill>
                <a:latin typeface="Lucida Grande"/>
              </a:rPr>
              <a:t>Fresh air – responding to the outside air and not 	specifically to the inside air</a:t>
            </a:r>
          </a:p>
          <a:p>
            <a:endParaRPr lang="en-US"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a:t>
            </a:r>
            <a:r>
              <a:rPr lang="en-US" sz="2200" dirty="0">
                <a:solidFill>
                  <a:schemeClr val="tx1">
                    <a:lumMod val="50000"/>
                    <a:lumOff val="50000"/>
                  </a:schemeClr>
                </a:solidFill>
                <a:latin typeface="Lucida Grande"/>
              </a:rPr>
              <a:t>Obsession with ‘off-gassing archives’ diverted design	away from back-up use only concept and away from 	total recirculation</a:t>
            </a:r>
          </a:p>
          <a:p>
            <a:endParaRPr lang="en-US" sz="1200" dirty="0">
              <a:solidFill>
                <a:schemeClr val="tx1">
                  <a:lumMod val="50000"/>
                  <a:lumOff val="50000"/>
                </a:schemeClr>
              </a:solidFill>
              <a:latin typeface="Lucida Grande"/>
            </a:endParaRPr>
          </a:p>
          <a:p>
            <a:r>
              <a:rPr lang="en-US" sz="2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200" dirty="0">
                <a:solidFill>
                  <a:schemeClr val="tx1">
                    <a:lumMod val="50000"/>
                    <a:lumOff val="50000"/>
                  </a:schemeClr>
                </a:solidFill>
                <a:latin typeface="Lucida Grande"/>
              </a:rPr>
              <a:t> 	Temperature-led systems designed for office, no 	dehumidification capacity or switching off cooling 	when the desired temperature reached even though 	dehumidification is still needed</a:t>
            </a:r>
          </a:p>
        </p:txBody>
      </p:sp>
      <p:sp>
        <p:nvSpPr>
          <p:cNvPr id="8" name="Footer Placeholder 4"/>
          <p:cNvSpPr>
            <a:spLocks noGrp="1"/>
          </p:cNvSpPr>
          <p:nvPr>
            <p:ph type="ftr" sz="quarter" idx="11"/>
          </p:nvPr>
        </p:nvSpPr>
        <p:spPr>
          <a:xfrm>
            <a:off x="1194955" y="6524047"/>
            <a:ext cx="6816436" cy="261217"/>
          </a:xfrm>
        </p:spPr>
        <p:txBody>
          <a:bodyPr/>
          <a:lstStyle/>
          <a:p>
            <a:r>
              <a:rPr lang="en-US" b="1" dirty="0">
                <a:solidFill>
                  <a:schemeClr val="bg2"/>
                </a:solidFill>
                <a:latin typeface="Lucida Grande"/>
              </a:rPr>
              <a:t>We are a community of Archives, Libraries &amp;Museums across the UK</a:t>
            </a:r>
          </a:p>
        </p:txBody>
      </p:sp>
      <p:sp>
        <p:nvSpPr>
          <p:cNvPr id="11"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Tree>
    <p:extLst>
      <p:ext uri="{BB962C8B-B14F-4D97-AF65-F5344CB8AC3E}">
        <p14:creationId xmlns:p14="http://schemas.microsoft.com/office/powerpoint/2010/main" val="276441250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6657"/>
            <a:ext cx="7772400" cy="658806"/>
          </a:xfrm>
        </p:spPr>
        <p:txBody>
          <a:bodyPr>
            <a:noAutofit/>
          </a:bodyPr>
          <a:lstStyle/>
          <a:p>
            <a:r>
              <a:rPr lang="en-US" sz="3400" dirty="0">
                <a:solidFill>
                  <a:schemeClr val="tx2"/>
                </a:solidFill>
                <a:latin typeface="Lucida Grande"/>
              </a:rPr>
              <a:t>HVAC risks</a:t>
            </a:r>
          </a:p>
        </p:txBody>
      </p:sp>
      <p:sp>
        <p:nvSpPr>
          <p:cNvPr id="6" name="TextBox 5"/>
          <p:cNvSpPr txBox="1"/>
          <p:nvPr/>
        </p:nvSpPr>
        <p:spPr>
          <a:xfrm>
            <a:off x="685800" y="1606330"/>
            <a:ext cx="7979229" cy="4370427"/>
          </a:xfrm>
          <a:prstGeom prst="rect">
            <a:avLst/>
          </a:prstGeom>
          <a:solidFill>
            <a:schemeClr val="bg1">
              <a:alpha val="0"/>
            </a:schemeClr>
          </a:solidFill>
        </p:spPr>
        <p:txBody>
          <a:bodyPr wrap="square" rtlCol="0">
            <a:spAutoFit/>
          </a:bodyPr>
          <a:lstStyle/>
          <a:p>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a:t>
            </a:r>
            <a:r>
              <a:rPr lang="en-US" sz="2200" dirty="0">
                <a:solidFill>
                  <a:schemeClr val="tx1">
                    <a:lumMod val="50000"/>
                    <a:lumOff val="50000"/>
                  </a:schemeClr>
                </a:solidFill>
                <a:latin typeface="Lucida Grande"/>
              </a:rPr>
              <a:t>Constant running fans, even when conditions within range 	– high energy use and constant wear for nothing</a:t>
            </a:r>
          </a:p>
          <a:p>
            <a:endParaRPr lang="en-US"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a:t>
            </a:r>
            <a:r>
              <a:rPr lang="en-US" sz="2200" dirty="0">
                <a:solidFill>
                  <a:schemeClr val="tx1">
                    <a:lumMod val="50000"/>
                    <a:lumOff val="50000"/>
                  </a:schemeClr>
                </a:solidFill>
                <a:latin typeface="Lucida Grande"/>
              </a:rPr>
              <a:t>BMS systems led by sensors commonly at the AHU, not 	inside the room – responding or not responding to the 	wrong room conditions</a:t>
            </a:r>
          </a:p>
          <a:p>
            <a:endParaRPr lang="en-US"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a:t>
            </a:r>
            <a:r>
              <a:rPr lang="en-US" sz="2200" dirty="0">
                <a:solidFill>
                  <a:schemeClr val="tx1">
                    <a:lumMod val="50000"/>
                    <a:lumOff val="50000"/>
                  </a:schemeClr>
                </a:solidFill>
                <a:latin typeface="Lucida Grande"/>
              </a:rPr>
              <a:t>Monitoring the air and not the moisture within boxed 	materials – e.g. failure to recognise that RH goes up in a 	box when temperature rises</a:t>
            </a:r>
          </a:p>
          <a:p>
            <a:endParaRPr lang="en-US"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a:t>
            </a:r>
            <a:r>
              <a:rPr lang="en-US" sz="2200" dirty="0">
                <a:solidFill>
                  <a:schemeClr val="tx1">
                    <a:lumMod val="50000"/>
                    <a:lumOff val="50000"/>
                  </a:schemeClr>
                </a:solidFill>
                <a:latin typeface="Lucida Grande"/>
              </a:rPr>
              <a:t>Fans continue to run when parts fail – e.g. high RH when 	summer dehumidification cooling or desiccant element 	fails, excessively low RH when winter humidification fails</a:t>
            </a:r>
          </a:p>
        </p:txBody>
      </p:sp>
      <p:sp>
        <p:nvSpPr>
          <p:cNvPr id="11"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Tree>
    <p:extLst>
      <p:ext uri="{BB962C8B-B14F-4D97-AF65-F5344CB8AC3E}">
        <p14:creationId xmlns:p14="http://schemas.microsoft.com/office/powerpoint/2010/main" val="182476934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2454"/>
            <a:ext cx="7772400" cy="658806"/>
          </a:xfrm>
        </p:spPr>
        <p:txBody>
          <a:bodyPr>
            <a:noAutofit/>
          </a:bodyPr>
          <a:lstStyle/>
          <a:p>
            <a:r>
              <a:rPr lang="en-US" sz="3400" dirty="0">
                <a:solidFill>
                  <a:schemeClr val="tx2"/>
                </a:solidFill>
                <a:latin typeface="Lucida Grande"/>
              </a:rPr>
              <a:t>HVAC design</a:t>
            </a:r>
          </a:p>
        </p:txBody>
      </p:sp>
      <p:sp>
        <p:nvSpPr>
          <p:cNvPr id="6" name="TextBox 5"/>
          <p:cNvSpPr txBox="1"/>
          <p:nvPr/>
        </p:nvSpPr>
        <p:spPr>
          <a:xfrm>
            <a:off x="685800" y="1714841"/>
            <a:ext cx="8120743" cy="4278094"/>
          </a:xfrm>
          <a:prstGeom prst="rect">
            <a:avLst/>
          </a:prstGeom>
          <a:solidFill>
            <a:schemeClr val="bg1">
              <a:alpha val="0"/>
            </a:schemeClr>
          </a:solidFill>
        </p:spPr>
        <p:txBody>
          <a:bodyPr wrap="square" rtlCol="0">
            <a:spAutoFit/>
          </a:bodyPr>
          <a:lstStyle/>
          <a:p>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a:t>
            </a:r>
            <a:r>
              <a:rPr lang="en-US" sz="2000" dirty="0">
                <a:solidFill>
                  <a:srgbClr val="FF0000"/>
                </a:solidFill>
                <a:latin typeface="Lucida Grande"/>
              </a:rPr>
              <a:t>Modeling</a:t>
            </a:r>
            <a:r>
              <a:rPr lang="en-US" sz="2000" dirty="0">
                <a:solidFill>
                  <a:schemeClr val="tx1">
                    <a:lumMod val="50000"/>
                    <a:lumOff val="50000"/>
                  </a:schemeClr>
                </a:solidFill>
                <a:latin typeface="Lucida Grande"/>
              </a:rPr>
              <a:t> of RH conditions using thermal model software does 	not work for RH but is still used by design engineers to justify 	HVAC – another engineer’s scam</a:t>
            </a:r>
          </a:p>
          <a:p>
            <a:endPar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HVAC RH control commonly relies on condensing excess moisture 	by dropping the air temperature suddenly by passing the air over 	cooled pipework, followed by reheating 	the air to the room 	temperature needed</a:t>
            </a:r>
          </a:p>
          <a:p>
            <a:endParaRPr lang="en-US" sz="20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High moisture content summertime external air requires 	very 	low temperature cooling to remove sufficient moisture – 	frequently insufficient chiller capacity, especially chilled water 	cooling (</a:t>
            </a:r>
            <a:r>
              <a:rPr lang="en-US" sz="2000" i="1" dirty="0">
                <a:solidFill>
                  <a:schemeClr val="tx1">
                    <a:lumMod val="50000"/>
                    <a:lumOff val="50000"/>
                  </a:schemeClr>
                </a:solidFill>
                <a:latin typeface="Lucida Grande"/>
              </a:rPr>
              <a:t>switch to recirc only</a:t>
            </a:r>
            <a:r>
              <a:rPr lang="en-US" sz="2000" dirty="0">
                <a:solidFill>
                  <a:schemeClr val="tx1">
                    <a:lumMod val="50000"/>
                    <a:lumOff val="50000"/>
                  </a:schemeClr>
                </a:solidFill>
                <a:latin typeface="Lucida Grande"/>
              </a:rPr>
              <a:t>)</a:t>
            </a:r>
          </a:p>
          <a:p>
            <a:endParaRPr lang="en-US" sz="1200" b="1" dirty="0">
              <a:solidFill>
                <a:schemeClr val="tx1">
                  <a:lumMod val="50000"/>
                  <a:lumOff val="50000"/>
                </a:schemeClr>
              </a:solidFill>
              <a:latin typeface="Lucida Grande"/>
            </a:endParaRPr>
          </a:p>
        </p:txBody>
      </p:sp>
      <p:sp>
        <p:nvSpPr>
          <p:cNvPr id="8" name="Footer Placeholder 4"/>
          <p:cNvSpPr>
            <a:spLocks noGrp="1"/>
          </p:cNvSpPr>
          <p:nvPr>
            <p:ph type="ftr" sz="quarter" idx="11"/>
          </p:nvPr>
        </p:nvSpPr>
        <p:spPr>
          <a:xfrm>
            <a:off x="1194955" y="6524047"/>
            <a:ext cx="6816436" cy="261217"/>
          </a:xfrm>
        </p:spPr>
        <p:txBody>
          <a:bodyPr/>
          <a:lstStyle/>
          <a:p>
            <a:r>
              <a:rPr lang="en-US" b="1" dirty="0">
                <a:solidFill>
                  <a:schemeClr val="bg2"/>
                </a:solidFill>
                <a:latin typeface="Lucida Grande"/>
              </a:rPr>
              <a:t>We are a community of Archives, Libraries &amp; Museums across the UK</a:t>
            </a:r>
          </a:p>
        </p:txBody>
      </p:sp>
      <p:sp>
        <p:nvSpPr>
          <p:cNvPr id="11"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Tree>
    <p:extLst>
      <p:ext uri="{BB962C8B-B14F-4D97-AF65-F5344CB8AC3E}">
        <p14:creationId xmlns:p14="http://schemas.microsoft.com/office/powerpoint/2010/main" val="143321161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2454"/>
            <a:ext cx="7772400" cy="658806"/>
          </a:xfrm>
        </p:spPr>
        <p:txBody>
          <a:bodyPr>
            <a:noAutofit/>
          </a:bodyPr>
          <a:lstStyle/>
          <a:p>
            <a:r>
              <a:rPr lang="en-US" sz="3400" dirty="0">
                <a:solidFill>
                  <a:schemeClr val="tx2"/>
                </a:solidFill>
                <a:latin typeface="Lucida Grande"/>
              </a:rPr>
              <a:t>HVAC failure</a:t>
            </a:r>
          </a:p>
        </p:txBody>
      </p:sp>
      <p:sp>
        <p:nvSpPr>
          <p:cNvPr id="6" name="TextBox 5"/>
          <p:cNvSpPr txBox="1"/>
          <p:nvPr/>
        </p:nvSpPr>
        <p:spPr>
          <a:xfrm>
            <a:off x="685800" y="1714841"/>
            <a:ext cx="8120743" cy="3970318"/>
          </a:xfrm>
          <a:prstGeom prst="rect">
            <a:avLst/>
          </a:prstGeom>
          <a:solidFill>
            <a:schemeClr val="bg1">
              <a:alpha val="0"/>
            </a:schemeClr>
          </a:solidFill>
        </p:spPr>
        <p:txBody>
          <a:bodyPr wrap="square" rtlCol="0">
            <a:spAutoFit/>
          </a:bodyPr>
          <a:lstStyle/>
          <a:p>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Assuming an HVAC air handling unit (AHU) with all its many 	operating parts will run continuously without fault or failure for a 	generation 	or more is like assuming a new car will run as new 	forever without any parts failing, any breakages, any wear-induced 	reduction in efficiencies etc. The energy, maintenance and carbon 	costs are huge and the system will need to be replaced every 20 	years or so</a:t>
            </a:r>
          </a:p>
          <a:p>
            <a:endParaRPr lang="en-US" sz="20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High moisture content summertime external air requires 	very 	low temperature cooling to remove sufficient moisture by 	condensing it over cooled pipes – frequently insufficient 	chiller 	capacity, especially chilled water cooling (</a:t>
            </a:r>
            <a:r>
              <a:rPr lang="en-US" sz="2000" i="1" dirty="0">
                <a:solidFill>
                  <a:schemeClr val="tx1">
                    <a:lumMod val="50000"/>
                    <a:lumOff val="50000"/>
                  </a:schemeClr>
                </a:solidFill>
                <a:latin typeface="Lucida Grande"/>
              </a:rPr>
              <a:t>switch to recirc only</a:t>
            </a:r>
            <a:r>
              <a:rPr lang="en-US" sz="2000" dirty="0">
                <a:solidFill>
                  <a:schemeClr val="tx1">
                    <a:lumMod val="50000"/>
                    <a:lumOff val="50000"/>
                  </a:schemeClr>
                </a:solidFill>
                <a:latin typeface="Lucida Grande"/>
              </a:rPr>
              <a:t>)</a:t>
            </a:r>
          </a:p>
          <a:p>
            <a:endParaRPr lang="en-US" sz="1200" b="1" dirty="0">
              <a:solidFill>
                <a:schemeClr val="tx1">
                  <a:lumMod val="50000"/>
                  <a:lumOff val="50000"/>
                </a:schemeClr>
              </a:solidFill>
              <a:latin typeface="Lucida Grande"/>
            </a:endParaRPr>
          </a:p>
        </p:txBody>
      </p:sp>
      <p:sp>
        <p:nvSpPr>
          <p:cNvPr id="8" name="Footer Placeholder 4"/>
          <p:cNvSpPr>
            <a:spLocks noGrp="1"/>
          </p:cNvSpPr>
          <p:nvPr>
            <p:ph type="ftr" sz="quarter" idx="11"/>
          </p:nvPr>
        </p:nvSpPr>
        <p:spPr>
          <a:xfrm>
            <a:off x="1194955" y="6524047"/>
            <a:ext cx="6816436" cy="261217"/>
          </a:xfrm>
        </p:spPr>
        <p:txBody>
          <a:bodyPr/>
          <a:lstStyle/>
          <a:p>
            <a:r>
              <a:rPr lang="en-US" b="1" dirty="0">
                <a:solidFill>
                  <a:schemeClr val="bg2"/>
                </a:solidFill>
                <a:latin typeface="Lucida Grande"/>
              </a:rPr>
              <a:t>We are a community of Archives, Libraries &amp; Museums across the UK</a:t>
            </a:r>
          </a:p>
        </p:txBody>
      </p:sp>
      <p:sp>
        <p:nvSpPr>
          <p:cNvPr id="11"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Tree>
    <p:extLst>
      <p:ext uri="{BB962C8B-B14F-4D97-AF65-F5344CB8AC3E}">
        <p14:creationId xmlns:p14="http://schemas.microsoft.com/office/powerpoint/2010/main" val="289194496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2454"/>
            <a:ext cx="7772400" cy="658806"/>
          </a:xfrm>
        </p:spPr>
        <p:txBody>
          <a:bodyPr>
            <a:noAutofit/>
          </a:bodyPr>
          <a:lstStyle/>
          <a:p>
            <a:r>
              <a:rPr lang="en-US" sz="3400" dirty="0">
                <a:solidFill>
                  <a:schemeClr val="tx2"/>
                </a:solidFill>
                <a:latin typeface="Lucida Grande"/>
              </a:rPr>
              <a:t>HVAC failure</a:t>
            </a:r>
          </a:p>
        </p:txBody>
      </p:sp>
      <p:sp>
        <p:nvSpPr>
          <p:cNvPr id="6" name="TextBox 5"/>
          <p:cNvSpPr txBox="1"/>
          <p:nvPr/>
        </p:nvSpPr>
        <p:spPr>
          <a:xfrm>
            <a:off x="685800" y="1801591"/>
            <a:ext cx="8120743" cy="4339650"/>
          </a:xfrm>
          <a:prstGeom prst="rect">
            <a:avLst/>
          </a:prstGeom>
          <a:solidFill>
            <a:schemeClr val="bg1">
              <a:alpha val="0"/>
            </a:schemeClr>
          </a:solidFill>
        </p:spPr>
        <p:txBody>
          <a:bodyPr wrap="square" rtlCol="0">
            <a:spAutoFit/>
          </a:bodyPr>
          <a:lstStyle/>
          <a:p>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Experience over 35 years suggests that the majority of widespread 	mould outbreaks in archives stores have been caused by failure of 	HVAC systems resulting in high RH air being driven 24/7 through 	the collections</a:t>
            </a:r>
          </a:p>
          <a:p>
            <a:endParaRPr lang="en-US"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The damage caused to whole collections by the failure of badly 	designed and/or failing HVAC systems undermines all the smaller 	preventive and remedial conservation actions carried out by 	conservators on objects</a:t>
            </a:r>
          </a:p>
          <a:p>
            <a:endParaRPr lang="en-US"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Although figures are not widely available yet, those recorded 	suggest that more than half of a collecting institution’s 	operational carbon emissions are generated by running HVAC 	systems for storage</a:t>
            </a:r>
          </a:p>
          <a:p>
            <a:endParaRPr lang="en-US" sz="1200" b="1" dirty="0">
              <a:solidFill>
                <a:schemeClr val="tx1">
                  <a:lumMod val="50000"/>
                  <a:lumOff val="50000"/>
                </a:schemeClr>
              </a:solidFill>
              <a:latin typeface="Lucida Grande"/>
            </a:endParaRPr>
          </a:p>
        </p:txBody>
      </p:sp>
      <p:sp>
        <p:nvSpPr>
          <p:cNvPr id="8" name="Footer Placeholder 4"/>
          <p:cNvSpPr>
            <a:spLocks noGrp="1"/>
          </p:cNvSpPr>
          <p:nvPr>
            <p:ph type="ftr" sz="quarter" idx="11"/>
          </p:nvPr>
        </p:nvSpPr>
        <p:spPr>
          <a:xfrm>
            <a:off x="1194955" y="6524047"/>
            <a:ext cx="6816436" cy="261217"/>
          </a:xfrm>
        </p:spPr>
        <p:txBody>
          <a:bodyPr/>
          <a:lstStyle/>
          <a:p>
            <a:r>
              <a:rPr lang="en-US" b="1" dirty="0">
                <a:solidFill>
                  <a:schemeClr val="bg2"/>
                </a:solidFill>
                <a:latin typeface="Lucida Grande"/>
              </a:rPr>
              <a:t>We are a community of Archives, Libraries &amp; Museums across the UK</a:t>
            </a:r>
          </a:p>
        </p:txBody>
      </p:sp>
      <p:sp>
        <p:nvSpPr>
          <p:cNvPr id="11"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Tree>
    <p:extLst>
      <p:ext uri="{BB962C8B-B14F-4D97-AF65-F5344CB8AC3E}">
        <p14:creationId xmlns:p14="http://schemas.microsoft.com/office/powerpoint/2010/main" val="25074098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2752"/>
            <a:ext cx="7772400" cy="658806"/>
          </a:xfrm>
        </p:spPr>
        <p:txBody>
          <a:bodyPr>
            <a:noAutofit/>
          </a:bodyPr>
          <a:lstStyle/>
          <a:p>
            <a:r>
              <a:rPr lang="en-US" sz="3400" dirty="0">
                <a:solidFill>
                  <a:schemeClr val="tx2"/>
                </a:solidFill>
                <a:latin typeface="Lucida Grande"/>
              </a:rPr>
              <a:t>EN 16893 &amp; Passive Principles</a:t>
            </a:r>
          </a:p>
        </p:txBody>
      </p:sp>
      <p:sp>
        <p:nvSpPr>
          <p:cNvPr id="6" name="TextBox 5"/>
          <p:cNvSpPr txBox="1"/>
          <p:nvPr/>
        </p:nvSpPr>
        <p:spPr>
          <a:xfrm>
            <a:off x="967154" y="2084118"/>
            <a:ext cx="7332784" cy="4062651"/>
          </a:xfrm>
          <a:prstGeom prst="rect">
            <a:avLst/>
          </a:prstGeom>
          <a:solidFill>
            <a:schemeClr val="bg1">
              <a:alpha val="0"/>
            </a:schemeClr>
          </a:solidFill>
        </p:spPr>
        <p:txBody>
          <a:bodyPr wrap="square" rtlCol="0">
            <a:spAutoFit/>
          </a:bodyPr>
          <a:lstStyle/>
          <a:p>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a:t>
            </a:r>
            <a:r>
              <a:rPr lang="en-US" sz="2200" dirty="0">
                <a:solidFill>
                  <a:schemeClr val="tx1">
                    <a:lumMod val="50000"/>
                    <a:lumOff val="50000"/>
                  </a:schemeClr>
                </a:solidFill>
                <a:latin typeface="Lucida Grande"/>
              </a:rPr>
              <a:t>Thermal stability – inside not significantly 	influenced by outside, very good insulation</a:t>
            </a:r>
          </a:p>
          <a:p>
            <a:endParaRPr lang="en-US"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a:t>
            </a:r>
            <a:r>
              <a:rPr lang="en-US" sz="2200" dirty="0">
                <a:solidFill>
                  <a:schemeClr val="tx1">
                    <a:lumMod val="50000"/>
                    <a:lumOff val="50000"/>
                  </a:schemeClr>
                </a:solidFill>
                <a:latin typeface="Lucida Grande"/>
              </a:rPr>
              <a:t>Air tightness (defined as test parameter in 16893)</a:t>
            </a:r>
          </a:p>
          <a:p>
            <a:endParaRPr lang="en-US"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a:t>
            </a:r>
            <a:r>
              <a:rPr lang="en-US" sz="2200" dirty="0">
                <a:solidFill>
                  <a:schemeClr val="tx1">
                    <a:lumMod val="50000"/>
                    <a:lumOff val="50000"/>
                  </a:schemeClr>
                </a:solidFill>
                <a:latin typeface="Lucida Grande"/>
              </a:rPr>
              <a:t>Water tightness, dry buildings and dry collections</a:t>
            </a:r>
          </a:p>
          <a:p>
            <a:endParaRPr lang="en-US"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a:t>
            </a:r>
            <a:r>
              <a:rPr lang="en-US" sz="2200" dirty="0">
                <a:solidFill>
                  <a:schemeClr val="tx1">
                    <a:lumMod val="50000"/>
                    <a:lumOff val="50000"/>
                  </a:schemeClr>
                </a:solidFill>
                <a:latin typeface="Lucida Grande"/>
              </a:rPr>
              <a:t>Monitoring the moisture content of the collections</a:t>
            </a:r>
          </a:p>
          <a:p>
            <a:endParaRPr lang="en-US" sz="1200" dirty="0">
              <a:solidFill>
                <a:schemeClr val="tx1">
                  <a:lumMod val="50000"/>
                  <a:lumOff val="50000"/>
                </a:schemeClr>
              </a:solidFill>
              <a:latin typeface="Lucida Grande"/>
            </a:endParaRPr>
          </a:p>
          <a:p>
            <a:r>
              <a:rPr lang="en-US" sz="2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200" dirty="0">
                <a:solidFill>
                  <a:schemeClr val="tx1">
                    <a:lumMod val="50000"/>
                    <a:lumOff val="50000"/>
                  </a:schemeClr>
                </a:solidFill>
                <a:latin typeface="Lucida Grande"/>
              </a:rPr>
              <a:t> 	E.g. using earth contact and uninsulated floor slabs to 	provide natural cooling in summer and a minimum 	threshold in winter</a:t>
            </a:r>
          </a:p>
          <a:p>
            <a:endParaRPr lang="en-US" sz="2200" b="1" dirty="0">
              <a:solidFill>
                <a:schemeClr val="tx1">
                  <a:lumMod val="50000"/>
                  <a:lumOff val="50000"/>
                </a:schemeClr>
              </a:solidFill>
              <a:latin typeface="Lucida Grande"/>
            </a:endParaRPr>
          </a:p>
          <a:p>
            <a:endParaRPr lang="en-US" sz="1200" b="1" dirty="0">
              <a:solidFill>
                <a:schemeClr val="tx1">
                  <a:lumMod val="50000"/>
                  <a:lumOff val="50000"/>
                </a:schemeClr>
              </a:solidFill>
              <a:latin typeface="Lucida Grande"/>
            </a:endParaRPr>
          </a:p>
        </p:txBody>
      </p:sp>
      <p:sp>
        <p:nvSpPr>
          <p:cNvPr id="11"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
        <p:nvSpPr>
          <p:cNvPr id="7" name="Footer Placeholder 4"/>
          <p:cNvSpPr txBox="1">
            <a:spLocks/>
          </p:cNvSpPr>
          <p:nvPr/>
        </p:nvSpPr>
        <p:spPr>
          <a:xfrm>
            <a:off x="1194955" y="6568920"/>
            <a:ext cx="6816436" cy="261217"/>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bg2"/>
                </a:solidFill>
                <a:latin typeface="Lucida Grande"/>
              </a:rPr>
              <a:t>We are a registered Not-For-Profit Membership Body for Archives, Libraries &amp; Museums</a:t>
            </a:r>
          </a:p>
        </p:txBody>
      </p:sp>
    </p:spTree>
    <p:extLst>
      <p:ext uri="{BB962C8B-B14F-4D97-AF65-F5344CB8AC3E}">
        <p14:creationId xmlns:p14="http://schemas.microsoft.com/office/powerpoint/2010/main" val="84144071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9218"/>
            <a:ext cx="7772400" cy="658806"/>
          </a:xfrm>
        </p:spPr>
        <p:txBody>
          <a:bodyPr>
            <a:noAutofit/>
          </a:bodyPr>
          <a:lstStyle/>
          <a:p>
            <a:r>
              <a:rPr lang="en-US" sz="3400" dirty="0">
                <a:solidFill>
                  <a:schemeClr val="tx2"/>
                </a:solidFill>
                <a:latin typeface="Lucida Grande"/>
              </a:rPr>
              <a:t>Features to Remember</a:t>
            </a:r>
          </a:p>
        </p:txBody>
      </p:sp>
      <p:sp>
        <p:nvSpPr>
          <p:cNvPr id="6" name="TextBox 5"/>
          <p:cNvSpPr txBox="1"/>
          <p:nvPr/>
        </p:nvSpPr>
        <p:spPr>
          <a:xfrm>
            <a:off x="685800" y="1743259"/>
            <a:ext cx="7983414" cy="4493538"/>
          </a:xfrm>
          <a:prstGeom prst="rect">
            <a:avLst/>
          </a:prstGeom>
          <a:solidFill>
            <a:schemeClr val="bg1">
              <a:alpha val="0"/>
            </a:schemeClr>
          </a:solidFill>
        </p:spPr>
        <p:txBody>
          <a:bodyPr wrap="square" rtlCol="0">
            <a:spAutoFit/>
          </a:bodyPr>
          <a:lstStyle/>
          <a:p>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GB" sz="2200" dirty="0">
                <a:solidFill>
                  <a:schemeClr val="tx1">
                    <a:lumMod val="50000"/>
                    <a:lumOff val="50000"/>
                  </a:schemeClr>
                </a:solidFill>
                <a:latin typeface="Lucida Grande"/>
              </a:rPr>
              <a:t>A water-tight space with low air exchange and insulated 	against rapid temperature gain or loss results in RH 	stability, particularly inside packages</a:t>
            </a:r>
          </a:p>
          <a:p>
            <a:endParaRPr lang="en-US" sz="1200" dirty="0">
              <a:solidFill>
                <a:schemeClr val="tx1">
                  <a:lumMod val="50000"/>
                  <a:lumOff val="50000"/>
                </a:schemeClr>
              </a:solidFill>
              <a:latin typeface="Lucida Grande"/>
            </a:endParaRPr>
          </a:p>
          <a:p>
            <a:r>
              <a:rPr 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GB" sz="2200" dirty="0">
                <a:solidFill>
                  <a:schemeClr val="tx1">
                    <a:lumMod val="50000"/>
                    <a:lumOff val="50000"/>
                  </a:schemeClr>
                </a:solidFill>
                <a:latin typeface="Lucida Grande"/>
              </a:rPr>
              <a:t>An air-tight room that is also water-tight and contains a 	large volume of mostly hygroscopic materials results in an 	RH that is dominated by the moisture content of the 	collection, if no other undesired influences</a:t>
            </a:r>
          </a:p>
          <a:p>
            <a:endParaRPr lang="en-GB" sz="1200" dirty="0">
              <a:solidFill>
                <a:schemeClr val="tx1">
                  <a:lumMod val="50000"/>
                  <a:lumOff val="50000"/>
                </a:schemeClr>
              </a:solidFill>
              <a:latin typeface="Lucida Grande"/>
            </a:endParaRPr>
          </a:p>
          <a:p>
            <a:r>
              <a:rPr 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GB" sz="2200" dirty="0">
                <a:solidFill>
                  <a:schemeClr val="tx1">
                    <a:lumMod val="50000"/>
                    <a:lumOff val="50000"/>
                  </a:schemeClr>
                </a:solidFill>
                <a:latin typeface="Lucida Grande"/>
              </a:rPr>
              <a:t> A humidity (RH) sensor will rapidly detect changes in ‘free’ 	air but those changes are not necessarily experienced by 	packaged objects</a:t>
            </a:r>
          </a:p>
          <a:p>
            <a:endParaRPr lang="en-GB" sz="1200" dirty="0">
              <a:solidFill>
                <a:schemeClr val="tx1">
                  <a:lumMod val="50000"/>
                  <a:lumOff val="50000"/>
                </a:schemeClr>
              </a:solidFill>
              <a:latin typeface="Lucida Grande"/>
            </a:endParaRPr>
          </a:p>
          <a:p>
            <a:r>
              <a:rPr 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US" sz="2200" dirty="0">
                <a:solidFill>
                  <a:schemeClr val="tx1">
                    <a:lumMod val="50000"/>
                    <a:lumOff val="50000"/>
                  </a:schemeClr>
                </a:solidFill>
                <a:latin typeface="Lucida Grande"/>
              </a:rPr>
              <a:t>Principles apply to </a:t>
            </a:r>
            <a:r>
              <a:rPr lang="en-US" sz="2200" dirty="0">
                <a:solidFill>
                  <a:srgbClr val="FF0000"/>
                </a:solidFill>
                <a:latin typeface="Lucida Grande"/>
              </a:rPr>
              <a:t>a box and to a room</a:t>
            </a:r>
          </a:p>
        </p:txBody>
      </p:sp>
      <p:sp>
        <p:nvSpPr>
          <p:cNvPr id="11"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Tree>
    <p:extLst>
      <p:ext uri="{BB962C8B-B14F-4D97-AF65-F5344CB8AC3E}">
        <p14:creationId xmlns:p14="http://schemas.microsoft.com/office/powerpoint/2010/main" val="80479823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9218"/>
            <a:ext cx="7772400" cy="658806"/>
          </a:xfrm>
        </p:spPr>
        <p:txBody>
          <a:bodyPr>
            <a:noAutofit/>
          </a:bodyPr>
          <a:lstStyle/>
          <a:p>
            <a:r>
              <a:rPr lang="en-US" sz="3400" dirty="0">
                <a:solidFill>
                  <a:schemeClr val="tx2"/>
                </a:solidFill>
                <a:latin typeface="Lucida Grande"/>
              </a:rPr>
              <a:t>Significance of Air Tightness</a:t>
            </a:r>
          </a:p>
        </p:txBody>
      </p:sp>
      <p:sp>
        <p:nvSpPr>
          <p:cNvPr id="11"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pic>
        <p:nvPicPr>
          <p:cNvPr id="4" name="Picture 3" descr="Diagram, engineering drawing&#10;&#10;Description automatically generated">
            <a:extLst>
              <a:ext uri="{FF2B5EF4-FFF2-40B4-BE49-F238E27FC236}">
                <a16:creationId xmlns:a16="http://schemas.microsoft.com/office/drawing/2014/main" id="{7DE34F19-6920-4833-A3AE-312117D93342}"/>
              </a:ext>
            </a:extLst>
          </p:cNvPr>
          <p:cNvPicPr>
            <a:picLocks noChangeAspect="1"/>
          </p:cNvPicPr>
          <p:nvPr/>
        </p:nvPicPr>
        <p:blipFill>
          <a:blip r:embed="rId3"/>
          <a:stretch>
            <a:fillRect/>
          </a:stretch>
        </p:blipFill>
        <p:spPr>
          <a:xfrm>
            <a:off x="1615974" y="1845349"/>
            <a:ext cx="5912052" cy="4093433"/>
          </a:xfrm>
          <a:prstGeom prst="rect">
            <a:avLst/>
          </a:prstGeom>
        </p:spPr>
      </p:pic>
    </p:spTree>
    <p:extLst>
      <p:ext uri="{BB962C8B-B14F-4D97-AF65-F5344CB8AC3E}">
        <p14:creationId xmlns:p14="http://schemas.microsoft.com/office/powerpoint/2010/main" val="192252457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5277" y="1111535"/>
            <a:ext cx="8173844" cy="4862870"/>
          </a:xfrm>
          <a:prstGeom prst="rect">
            <a:avLst/>
          </a:prstGeom>
          <a:solidFill>
            <a:schemeClr val="bg1">
              <a:alpha val="0"/>
            </a:schemeClr>
          </a:solidFill>
        </p:spPr>
        <p:txBody>
          <a:bodyPr wrap="square" rtlCol="0">
            <a:spAutoFit/>
          </a:bodyPr>
          <a:lstStyle/>
          <a:p>
            <a:pPr marL="342900" indent="-342900">
              <a:buFont typeface="Arial" panose="020B0604020202020204" pitchFamily="34" charset="0"/>
              <a:buChar char="•"/>
            </a:pPr>
            <a:r>
              <a:rPr lang="en-US" sz="2200" dirty="0">
                <a:solidFill>
                  <a:schemeClr val="accent6">
                    <a:lumMod val="75000"/>
                  </a:schemeClr>
                </a:solidFill>
                <a:latin typeface="Lucida Grande"/>
              </a:rPr>
              <a:t>1m</a:t>
            </a:r>
            <a:r>
              <a:rPr lang="en-US" sz="2200" baseline="30000" dirty="0">
                <a:solidFill>
                  <a:schemeClr val="accent6">
                    <a:lumMod val="75000"/>
                  </a:schemeClr>
                </a:solidFill>
                <a:latin typeface="Lucida Grande"/>
              </a:rPr>
              <a:t>3</a:t>
            </a:r>
            <a:r>
              <a:rPr lang="en-US" sz="2200" dirty="0">
                <a:solidFill>
                  <a:schemeClr val="accent6">
                    <a:lumMod val="75000"/>
                  </a:schemeClr>
                </a:solidFill>
                <a:latin typeface="Lucida Grande"/>
              </a:rPr>
              <a:t> dry air at 15°C weighs 1.225Kg.  Add water to dry air so it measures 50% RH = 5.4millilitres per m</a:t>
            </a:r>
            <a:r>
              <a:rPr lang="en-US" sz="2200" baseline="30000" dirty="0">
                <a:solidFill>
                  <a:schemeClr val="accent6">
                    <a:lumMod val="75000"/>
                  </a:schemeClr>
                </a:solidFill>
                <a:latin typeface="Lucida Grande"/>
              </a:rPr>
              <a:t>3</a:t>
            </a:r>
            <a:r>
              <a:rPr lang="en-US" sz="2200" dirty="0">
                <a:solidFill>
                  <a:schemeClr val="accent6">
                    <a:lumMod val="75000"/>
                  </a:schemeClr>
                </a:solidFill>
                <a:latin typeface="Lucida Grande"/>
              </a:rPr>
              <a:t> (0.0054kg) – one teaspoon</a:t>
            </a:r>
            <a:endParaRPr lang="en-US" sz="2200" baseline="30000" dirty="0">
              <a:solidFill>
                <a:schemeClr val="accent6">
                  <a:lumMod val="75000"/>
                </a:schemeClr>
              </a:solidFill>
              <a:latin typeface="Lucida Grande"/>
            </a:endParaRPr>
          </a:p>
          <a:p>
            <a:endParaRPr lang="en-US" sz="1200" dirty="0">
              <a:solidFill>
                <a:schemeClr val="accent6">
                  <a:lumMod val="75000"/>
                </a:schemeClr>
              </a:solidFill>
              <a:latin typeface="Lucida Grande"/>
            </a:endParaRPr>
          </a:p>
          <a:p>
            <a:pPr marL="342900" indent="-342900">
              <a:buFont typeface="Arial" panose="020B0604020202020204" pitchFamily="34" charset="0"/>
              <a:buChar char="•"/>
            </a:pPr>
            <a:r>
              <a:rPr lang="en-US" sz="2200" dirty="0">
                <a:solidFill>
                  <a:schemeClr val="accent6">
                    <a:lumMod val="75000"/>
                  </a:schemeClr>
                </a:solidFill>
                <a:latin typeface="Lucida Grande"/>
              </a:rPr>
              <a:t>Take a room 10mx20mx3m = 600m</a:t>
            </a:r>
            <a:r>
              <a:rPr lang="en-US" sz="2200" baseline="30000" dirty="0">
                <a:solidFill>
                  <a:schemeClr val="accent6">
                    <a:lumMod val="75000"/>
                  </a:schemeClr>
                </a:solidFill>
                <a:latin typeface="Lucida Grande"/>
              </a:rPr>
              <a:t>3</a:t>
            </a:r>
            <a:r>
              <a:rPr lang="en-US" sz="2200" dirty="0">
                <a:solidFill>
                  <a:schemeClr val="accent6">
                    <a:lumMod val="75000"/>
                  </a:schemeClr>
                </a:solidFill>
                <a:latin typeface="Lucida Grande"/>
              </a:rPr>
              <a:t>   On mobile racking, allowing for aisles </a:t>
            </a:r>
            <a:r>
              <a:rPr lang="en-US" sz="2200" dirty="0" err="1">
                <a:solidFill>
                  <a:schemeClr val="accent6">
                    <a:lumMod val="75000"/>
                  </a:schemeClr>
                </a:solidFill>
                <a:latin typeface="Lucida Grande"/>
              </a:rPr>
              <a:t>etc</a:t>
            </a:r>
            <a:r>
              <a:rPr lang="en-US" sz="2200" dirty="0">
                <a:solidFill>
                  <a:schemeClr val="accent6">
                    <a:lumMod val="75000"/>
                  </a:schemeClr>
                </a:solidFill>
                <a:latin typeface="Lucida Grande"/>
              </a:rPr>
              <a:t>, the collections (8640 boxes on 1440 shelves) take up 54% of this space i.e. 325m</a:t>
            </a:r>
            <a:r>
              <a:rPr lang="en-US" sz="2200" baseline="30000" dirty="0">
                <a:solidFill>
                  <a:schemeClr val="accent6">
                    <a:lumMod val="75000"/>
                  </a:schemeClr>
                </a:solidFill>
                <a:latin typeface="Lucida Grande"/>
              </a:rPr>
              <a:t>3</a:t>
            </a:r>
            <a:r>
              <a:rPr lang="en-US" sz="2200" dirty="0">
                <a:solidFill>
                  <a:schemeClr val="accent6">
                    <a:lumMod val="75000"/>
                  </a:schemeClr>
                </a:solidFill>
                <a:latin typeface="Lucida Grande"/>
              </a:rPr>
              <a:t>, leaving 275m</a:t>
            </a:r>
            <a:r>
              <a:rPr lang="en-US" sz="2200" baseline="30000" dirty="0">
                <a:solidFill>
                  <a:schemeClr val="accent6">
                    <a:lumMod val="75000"/>
                  </a:schemeClr>
                </a:solidFill>
                <a:latin typeface="Lucida Grande"/>
              </a:rPr>
              <a:t>3</a:t>
            </a:r>
            <a:r>
              <a:rPr lang="en-US" sz="2200" dirty="0">
                <a:solidFill>
                  <a:schemeClr val="accent6">
                    <a:lumMod val="75000"/>
                  </a:schemeClr>
                </a:solidFill>
                <a:latin typeface="Lucida Grande"/>
              </a:rPr>
              <a:t> free air</a:t>
            </a:r>
          </a:p>
          <a:p>
            <a:endParaRPr lang="en-US" sz="1200" dirty="0">
              <a:solidFill>
                <a:schemeClr val="accent6">
                  <a:lumMod val="75000"/>
                </a:schemeClr>
              </a:solidFill>
              <a:latin typeface="Lucida Grande"/>
            </a:endParaRPr>
          </a:p>
          <a:p>
            <a:pPr marL="342900" indent="-342900">
              <a:buFont typeface="Arial" panose="020B0604020202020204" pitchFamily="34" charset="0"/>
              <a:buChar char="•"/>
            </a:pPr>
            <a:r>
              <a:rPr lang="en-US" sz="2200" dirty="0">
                <a:solidFill>
                  <a:schemeClr val="accent6">
                    <a:lumMod val="75000"/>
                  </a:schemeClr>
                </a:solidFill>
                <a:latin typeface="Lucida Grande"/>
              </a:rPr>
              <a:t>At 15°C and 50% RH the amount of water in the air in the room is 275 x 0.0054kg = 1.485kg - One and a half </a:t>
            </a:r>
            <a:r>
              <a:rPr lang="en-US" sz="2200" dirty="0" err="1">
                <a:solidFill>
                  <a:schemeClr val="accent6">
                    <a:lumMod val="75000"/>
                  </a:schemeClr>
                </a:solidFill>
                <a:latin typeface="Lucida Grande"/>
              </a:rPr>
              <a:t>litres</a:t>
            </a:r>
            <a:endParaRPr lang="en-US" sz="2200" dirty="0">
              <a:solidFill>
                <a:schemeClr val="accent6">
                  <a:lumMod val="75000"/>
                </a:schemeClr>
              </a:solidFill>
              <a:latin typeface="Lucida Grande"/>
            </a:endParaRPr>
          </a:p>
          <a:p>
            <a:endParaRPr lang="en-US" sz="1200" dirty="0">
              <a:solidFill>
                <a:schemeClr val="accent6">
                  <a:lumMod val="75000"/>
                </a:schemeClr>
              </a:solidFill>
              <a:latin typeface="Lucida Grande"/>
            </a:endParaRPr>
          </a:p>
          <a:p>
            <a:pPr marL="342900" indent="-342900">
              <a:buFont typeface="Arial" panose="020B0604020202020204" pitchFamily="34" charset="0"/>
              <a:buChar char="•"/>
            </a:pPr>
            <a:r>
              <a:rPr lang="en-US" sz="2200" dirty="0">
                <a:solidFill>
                  <a:schemeClr val="accent6">
                    <a:lumMod val="75000"/>
                  </a:schemeClr>
                </a:solidFill>
                <a:latin typeface="Lucida Grande"/>
              </a:rPr>
              <a:t>At average 7kilos per box, the weight of the collection is 60,480kg – over 60 </a:t>
            </a:r>
            <a:r>
              <a:rPr lang="en-US" sz="2200" dirty="0" err="1">
                <a:solidFill>
                  <a:schemeClr val="accent6">
                    <a:lumMod val="75000"/>
                  </a:schemeClr>
                </a:solidFill>
                <a:latin typeface="Lucida Grande"/>
              </a:rPr>
              <a:t>tonnes</a:t>
            </a:r>
            <a:r>
              <a:rPr lang="en-US" sz="2200" dirty="0">
                <a:solidFill>
                  <a:schemeClr val="accent6">
                    <a:lumMod val="75000"/>
                  </a:schemeClr>
                </a:solidFill>
                <a:latin typeface="Lucida Grande"/>
              </a:rPr>
              <a:t> of paper, parchment, leather </a:t>
            </a:r>
            <a:r>
              <a:rPr lang="en-US" sz="2200" dirty="0" err="1">
                <a:solidFill>
                  <a:schemeClr val="accent6">
                    <a:lumMod val="75000"/>
                  </a:schemeClr>
                </a:solidFill>
                <a:latin typeface="Lucida Grande"/>
              </a:rPr>
              <a:t>etc</a:t>
            </a:r>
            <a:r>
              <a:rPr lang="en-US" sz="2200" dirty="0">
                <a:solidFill>
                  <a:schemeClr val="accent6">
                    <a:lumMod val="75000"/>
                  </a:schemeClr>
                </a:solidFill>
                <a:latin typeface="Lucida Grande"/>
              </a:rPr>
              <a:t>, holding approx. 6,000kg water @ 10% by weight</a:t>
            </a:r>
          </a:p>
        </p:txBody>
      </p:sp>
      <p:sp>
        <p:nvSpPr>
          <p:cNvPr id="8" name="Footer Placeholder 4"/>
          <p:cNvSpPr>
            <a:spLocks noGrp="1"/>
          </p:cNvSpPr>
          <p:nvPr>
            <p:ph type="ftr" sz="quarter" idx="11"/>
          </p:nvPr>
        </p:nvSpPr>
        <p:spPr>
          <a:xfrm>
            <a:off x="1194955" y="6524047"/>
            <a:ext cx="6816436" cy="261217"/>
          </a:xfrm>
        </p:spPr>
        <p:txBody>
          <a:bodyPr/>
          <a:lstStyle/>
          <a:p>
            <a:r>
              <a:rPr lang="en-US" b="1" dirty="0">
                <a:solidFill>
                  <a:schemeClr val="bg2"/>
                </a:solidFill>
                <a:latin typeface="Lucida Grande"/>
              </a:rPr>
              <a:t>Join our community for as little as £55 a year</a:t>
            </a:r>
          </a:p>
        </p:txBody>
      </p:sp>
      <p:sp>
        <p:nvSpPr>
          <p:cNvPr id="7"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Tree>
    <p:extLst>
      <p:ext uri="{BB962C8B-B14F-4D97-AF65-F5344CB8AC3E}">
        <p14:creationId xmlns:p14="http://schemas.microsoft.com/office/powerpoint/2010/main" val="385998156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257" y="1684689"/>
            <a:ext cx="7968343" cy="3184974"/>
          </a:xfrm>
          <a:prstGeom prst="rect">
            <a:avLst/>
          </a:prstGeom>
          <a:solidFill>
            <a:schemeClr val="bg1">
              <a:alpha val="0"/>
            </a:schemeClr>
          </a:solidFill>
        </p:spPr>
        <p:txBody>
          <a:bodyPr wrap="square" rtlCol="0">
            <a:spAutoFit/>
          </a:bodyPr>
          <a:lstStyle/>
          <a:p>
            <a:endParaRPr lang="en-US" sz="1000" b="1" dirty="0">
              <a:solidFill>
                <a:schemeClr val="tx1">
                  <a:lumMod val="50000"/>
                  <a:lumOff val="50000"/>
                </a:schemeClr>
              </a:solidFill>
            </a:endParaRPr>
          </a:p>
          <a:p>
            <a:pPr algn="ctr">
              <a:lnSpc>
                <a:spcPct val="150000"/>
              </a:lnSpc>
            </a:pPr>
            <a:r>
              <a:rPr lang="en-GB" sz="2600" dirty="0">
                <a:solidFill>
                  <a:schemeClr val="tx2"/>
                </a:solidFill>
                <a:latin typeface="Lucida Grande"/>
              </a:rPr>
              <a:t>If the RH of all the free air in the room increases from 50% to 70%, the difference in the amount of air-borne water increases by 0.58kg to just over 2 litres of airborne water</a:t>
            </a:r>
            <a:br>
              <a:rPr lang="en-GB" sz="2600" dirty="0">
                <a:solidFill>
                  <a:schemeClr val="tx2"/>
                </a:solidFill>
                <a:latin typeface="Lucida Grande"/>
              </a:rPr>
            </a:br>
            <a:endParaRPr lang="en-US" sz="2600" b="1" dirty="0">
              <a:solidFill>
                <a:schemeClr val="tx1">
                  <a:lumMod val="50000"/>
                  <a:lumOff val="50000"/>
                </a:schemeClr>
              </a:solidFill>
            </a:endParaRPr>
          </a:p>
        </p:txBody>
      </p:sp>
      <p:sp>
        <p:nvSpPr>
          <p:cNvPr id="8" name="Footer Placeholder 4"/>
          <p:cNvSpPr>
            <a:spLocks noGrp="1"/>
          </p:cNvSpPr>
          <p:nvPr>
            <p:ph type="ftr" sz="quarter" idx="11"/>
          </p:nvPr>
        </p:nvSpPr>
        <p:spPr>
          <a:xfrm>
            <a:off x="1194955" y="6524047"/>
            <a:ext cx="6816436" cy="261217"/>
          </a:xfrm>
        </p:spPr>
        <p:txBody>
          <a:bodyPr/>
          <a:lstStyle/>
          <a:p>
            <a:r>
              <a:rPr lang="en-US" b="1" dirty="0">
                <a:solidFill>
                  <a:schemeClr val="bg2"/>
                </a:solidFill>
                <a:latin typeface="Lucida Grande"/>
              </a:rPr>
              <a:t>Join our community for as little as £49 a year</a:t>
            </a:r>
          </a:p>
        </p:txBody>
      </p:sp>
      <p:sp>
        <p:nvSpPr>
          <p:cNvPr id="7"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Tree>
    <p:extLst>
      <p:ext uri="{BB962C8B-B14F-4D97-AF65-F5344CB8AC3E}">
        <p14:creationId xmlns:p14="http://schemas.microsoft.com/office/powerpoint/2010/main" val="321982538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4656" y="1024431"/>
            <a:ext cx="7772400" cy="658806"/>
          </a:xfrm>
        </p:spPr>
        <p:txBody>
          <a:bodyPr>
            <a:noAutofit/>
          </a:bodyPr>
          <a:lstStyle/>
          <a:p>
            <a:r>
              <a:rPr lang="en-US" sz="3400" dirty="0">
                <a:solidFill>
                  <a:schemeClr val="tx2"/>
                </a:solidFill>
                <a:latin typeface="Lucida Grande"/>
              </a:rPr>
              <a:t>How to define ‘Sustainable Storage’?</a:t>
            </a:r>
          </a:p>
        </p:txBody>
      </p:sp>
      <p:sp>
        <p:nvSpPr>
          <p:cNvPr id="9" name="TextBox 8"/>
          <p:cNvSpPr txBox="1"/>
          <p:nvPr/>
        </p:nvSpPr>
        <p:spPr>
          <a:xfrm>
            <a:off x="631371" y="2010983"/>
            <a:ext cx="7772399" cy="3539430"/>
          </a:xfrm>
          <a:prstGeom prst="rect">
            <a:avLst/>
          </a:prstGeom>
          <a:solidFill>
            <a:schemeClr val="bg1"/>
          </a:solidFill>
        </p:spPr>
        <p:txBody>
          <a:bodyPr wrap="square" rtlCol="0">
            <a:spAutoFit/>
          </a:bodyPr>
          <a:lstStyle/>
          <a:p>
            <a:r>
              <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200" dirty="0">
                <a:solidFill>
                  <a:schemeClr val="tx1">
                    <a:lumMod val="50000"/>
                    <a:lumOff val="50000"/>
                  </a:schemeClr>
                </a:solidFill>
                <a:latin typeface="Lucida Grande"/>
              </a:rPr>
              <a:t> 	Not reliant on constant attention – conditions change 	slowly</a:t>
            </a:r>
          </a:p>
          <a:p>
            <a:endParaRPr lang="en-US" sz="1200" dirty="0">
              <a:solidFill>
                <a:schemeClr val="tx1">
                  <a:lumMod val="50000"/>
                  <a:lumOff val="50000"/>
                </a:schemeClr>
              </a:solidFill>
              <a:latin typeface="Lucida Grande"/>
            </a:endParaRPr>
          </a:p>
          <a:p>
            <a:r>
              <a:rPr lang="en-US" sz="2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200" dirty="0">
                <a:solidFill>
                  <a:schemeClr val="tx1">
                    <a:lumMod val="50000"/>
                    <a:lumOff val="50000"/>
                  </a:schemeClr>
                </a:solidFill>
                <a:latin typeface="Lucida Grande"/>
              </a:rPr>
              <a:t> 	Suitable climate achieved by building structure itself</a:t>
            </a:r>
          </a:p>
          <a:p>
            <a:endParaRPr lang="en-US" sz="1200" dirty="0">
              <a:solidFill>
                <a:schemeClr val="tx1">
                  <a:lumMod val="50000"/>
                  <a:lumOff val="50000"/>
                </a:schemeClr>
              </a:solidFill>
              <a:latin typeface="Lucida Grande"/>
            </a:endParaRPr>
          </a:p>
          <a:p>
            <a:r>
              <a:rPr lang="en-US" sz="2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200" dirty="0">
                <a:solidFill>
                  <a:schemeClr val="tx1">
                    <a:lumMod val="50000"/>
                    <a:lumOff val="50000"/>
                  </a:schemeClr>
                </a:solidFill>
                <a:latin typeface="Lucida Grande"/>
              </a:rPr>
              <a:t> 	Does not require energy to maintain internal conditions</a:t>
            </a:r>
          </a:p>
          <a:p>
            <a:endParaRPr lang="en-US" sz="1200" dirty="0">
              <a:solidFill>
                <a:schemeClr val="tx1">
                  <a:lumMod val="50000"/>
                  <a:lumOff val="50000"/>
                </a:schemeClr>
              </a:solidFill>
              <a:latin typeface="Lucida Grande"/>
            </a:endParaRPr>
          </a:p>
          <a:p>
            <a:r>
              <a:rPr lang="en-US" sz="2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200" dirty="0">
                <a:solidFill>
                  <a:schemeClr val="tx1">
                    <a:lumMod val="50000"/>
                    <a:lumOff val="50000"/>
                  </a:schemeClr>
                </a:solidFill>
                <a:latin typeface="Lucida Grande"/>
              </a:rPr>
              <a:t> 	Can be left unattended without risk of internal climate 	deteriorating</a:t>
            </a:r>
          </a:p>
          <a:p>
            <a:endParaRPr lang="en-US" sz="1200" dirty="0">
              <a:solidFill>
                <a:schemeClr val="tx1">
                  <a:lumMod val="50000"/>
                  <a:lumOff val="50000"/>
                </a:schemeClr>
              </a:solidFill>
              <a:latin typeface="Lucida Grande"/>
            </a:endParaRPr>
          </a:p>
          <a:p>
            <a:r>
              <a:rPr lang="en-US" sz="2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200" dirty="0">
                <a:solidFill>
                  <a:schemeClr val="tx1">
                    <a:lumMod val="50000"/>
                    <a:lumOff val="50000"/>
                  </a:schemeClr>
                </a:solidFill>
                <a:latin typeface="Lucida Grande"/>
              </a:rPr>
              <a:t> 	Constructed with long-lasting materials (ideally with low 	or no carbon emissions)</a:t>
            </a:r>
          </a:p>
        </p:txBody>
      </p:sp>
      <p:sp>
        <p:nvSpPr>
          <p:cNvPr id="10"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
        <p:nvSpPr>
          <p:cNvPr id="11" name="Footer Placeholder 4">
            <a:extLst>
              <a:ext uri="{FF2B5EF4-FFF2-40B4-BE49-F238E27FC236}">
                <a16:creationId xmlns:a16="http://schemas.microsoft.com/office/drawing/2014/main" id="{58A3E03A-FB51-4275-93A3-CD03F106C021}"/>
              </a:ext>
            </a:extLst>
          </p:cNvPr>
          <p:cNvSpPr>
            <a:spLocks noGrp="1"/>
          </p:cNvSpPr>
          <p:nvPr>
            <p:ph type="ftr" sz="quarter" idx="11"/>
          </p:nvPr>
        </p:nvSpPr>
        <p:spPr>
          <a:xfrm>
            <a:off x="1163782" y="6596783"/>
            <a:ext cx="6816436" cy="261217"/>
          </a:xfrm>
        </p:spPr>
        <p:txBody>
          <a:bodyPr/>
          <a:lstStyle/>
          <a:p>
            <a:r>
              <a:rPr lang="en-US" b="1" dirty="0">
                <a:solidFill>
                  <a:schemeClr val="bg2"/>
                </a:solidFill>
                <a:latin typeface="Lucida Grande"/>
              </a:rPr>
              <a:t>We are 170+ Archives, Libraries &amp; Museums and growing all the time</a:t>
            </a:r>
          </a:p>
        </p:txBody>
      </p:sp>
    </p:spTree>
    <p:extLst>
      <p:ext uri="{BB962C8B-B14F-4D97-AF65-F5344CB8AC3E}">
        <p14:creationId xmlns:p14="http://schemas.microsoft.com/office/powerpoint/2010/main" val="180450403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986" y="1092820"/>
            <a:ext cx="7772400" cy="5026626"/>
          </a:xfrm>
        </p:spPr>
        <p:txBody>
          <a:bodyPr>
            <a:noAutofit/>
          </a:bodyPr>
          <a:lstStyle/>
          <a:p>
            <a:pPr>
              <a:lnSpc>
                <a:spcPct val="150000"/>
              </a:lnSpc>
            </a:pPr>
            <a:br>
              <a:rPr lang="en-GB" sz="2600" dirty="0">
                <a:solidFill>
                  <a:schemeClr val="tx2"/>
                </a:solidFill>
                <a:latin typeface="Lucida Grande"/>
              </a:rPr>
            </a:br>
            <a:r>
              <a:rPr lang="en-GB" sz="2600" dirty="0">
                <a:solidFill>
                  <a:schemeClr val="tx2"/>
                </a:solidFill>
                <a:latin typeface="Lucida Grande"/>
              </a:rPr>
              <a:t>Imagine a half a litre water soaked up across 60 tonnes of archives – would they get wet?</a:t>
            </a:r>
            <a:br>
              <a:rPr lang="en-GB" sz="2600" dirty="0">
                <a:solidFill>
                  <a:schemeClr val="tx2"/>
                </a:solidFill>
                <a:latin typeface="Lucida Grande"/>
              </a:rPr>
            </a:br>
            <a:br>
              <a:rPr lang="en-GB" sz="2600" dirty="0">
                <a:solidFill>
                  <a:schemeClr val="tx2"/>
                </a:solidFill>
                <a:latin typeface="Lucida Grande"/>
              </a:rPr>
            </a:br>
            <a:r>
              <a:rPr lang="en-GB" sz="2600" dirty="0">
                <a:solidFill>
                  <a:schemeClr val="tx2"/>
                </a:solidFill>
                <a:latin typeface="Lucida Grande"/>
              </a:rPr>
              <a:t>If the collection of 60 tonnes has 10% </a:t>
            </a:r>
            <a:r>
              <a:rPr lang="en-GB" sz="2600" dirty="0" err="1">
                <a:solidFill>
                  <a:schemeClr val="tx2"/>
                </a:solidFill>
                <a:latin typeface="Lucida Grande"/>
              </a:rPr>
              <a:t>m.c.</a:t>
            </a:r>
            <a:r>
              <a:rPr lang="en-GB" sz="2600" dirty="0">
                <a:solidFill>
                  <a:schemeClr val="tx2"/>
                </a:solidFill>
                <a:latin typeface="Lucida Grande"/>
              </a:rPr>
              <a:t> (6000Kg) at 15˚C and causes an air RH equilibrium of 50%, assuming it increases proportionally it will need to absorb two fifths of its water content to produce a 70% RH equilibrium (2400Kg or 2400 Litres)</a:t>
            </a:r>
            <a:br>
              <a:rPr lang="en-GB" sz="2600" dirty="0">
                <a:solidFill>
                  <a:schemeClr val="tx2"/>
                </a:solidFill>
                <a:latin typeface="Lucida Grande"/>
              </a:rPr>
            </a:br>
            <a:br>
              <a:rPr lang="en-GB" sz="1200" dirty="0">
                <a:solidFill>
                  <a:schemeClr val="tx2"/>
                </a:solidFill>
                <a:latin typeface="Lucida Grande"/>
              </a:rPr>
            </a:br>
            <a:endParaRPr lang="en-GB" sz="2600" dirty="0">
              <a:solidFill>
                <a:schemeClr val="tx2"/>
              </a:solidFill>
              <a:latin typeface="Lucida Grande"/>
            </a:endParaRPr>
          </a:p>
        </p:txBody>
      </p:sp>
      <p:sp>
        <p:nvSpPr>
          <p:cNvPr id="7"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Tree>
    <p:extLst>
      <p:ext uri="{BB962C8B-B14F-4D97-AF65-F5344CB8AC3E}">
        <p14:creationId xmlns:p14="http://schemas.microsoft.com/office/powerpoint/2010/main" val="51847714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986" y="1092820"/>
            <a:ext cx="7772400" cy="5026626"/>
          </a:xfrm>
        </p:spPr>
        <p:txBody>
          <a:bodyPr>
            <a:noAutofit/>
          </a:bodyPr>
          <a:lstStyle/>
          <a:p>
            <a:pPr>
              <a:lnSpc>
                <a:spcPct val="150000"/>
              </a:lnSpc>
            </a:pPr>
            <a:br>
              <a:rPr lang="en-GB" sz="1200" dirty="0">
                <a:solidFill>
                  <a:schemeClr val="tx2"/>
                </a:solidFill>
                <a:latin typeface="Lucida Grande"/>
              </a:rPr>
            </a:br>
            <a:r>
              <a:rPr lang="en-GB" sz="2600" dirty="0">
                <a:solidFill>
                  <a:schemeClr val="tx2"/>
                </a:solidFill>
                <a:latin typeface="Lucida Grande"/>
              </a:rPr>
              <a:t>At e.g. 1 room air change </a:t>
            </a:r>
            <a:r>
              <a:rPr lang="en-GB" sz="2600" dirty="0">
                <a:solidFill>
                  <a:srgbClr val="00B0F0"/>
                </a:solidFill>
                <a:latin typeface="Lucida Grande"/>
              </a:rPr>
              <a:t>per DAY</a:t>
            </a:r>
            <a:r>
              <a:rPr lang="en-GB" sz="2600" dirty="0">
                <a:solidFill>
                  <a:schemeClr val="tx2"/>
                </a:solidFill>
                <a:latin typeface="Lucida Grande"/>
              </a:rPr>
              <a:t> with 70% RH air, how long would it take for the archives to soak up enough water to reach equilibrium?</a:t>
            </a:r>
            <a:br>
              <a:rPr lang="en-GB" sz="2600" dirty="0">
                <a:solidFill>
                  <a:schemeClr val="tx2"/>
                </a:solidFill>
                <a:latin typeface="Lucida Grande"/>
              </a:rPr>
            </a:br>
            <a:br>
              <a:rPr lang="en-GB" sz="1200" dirty="0">
                <a:solidFill>
                  <a:schemeClr val="tx2"/>
                </a:solidFill>
                <a:latin typeface="Lucida Grande"/>
              </a:rPr>
            </a:br>
            <a:r>
              <a:rPr lang="en-GB" sz="2600" dirty="0">
                <a:solidFill>
                  <a:schemeClr val="tx2"/>
                </a:solidFill>
                <a:latin typeface="Lucida Grande"/>
              </a:rPr>
              <a:t> At 2 litres of airborne water per day it would take 1200 days – over 3 years – to absorb enough water (2400 litres) to create an equilibrium at 70% RH </a:t>
            </a:r>
            <a:br>
              <a:rPr lang="en-GB" sz="2600" dirty="0">
                <a:solidFill>
                  <a:schemeClr val="tx2"/>
                </a:solidFill>
                <a:latin typeface="Lucida Grande"/>
              </a:rPr>
            </a:br>
            <a:endParaRPr lang="en-GB" sz="2600" dirty="0">
              <a:solidFill>
                <a:schemeClr val="tx2"/>
              </a:solidFill>
              <a:latin typeface="Lucida Grande"/>
            </a:endParaRPr>
          </a:p>
        </p:txBody>
      </p:sp>
      <p:sp>
        <p:nvSpPr>
          <p:cNvPr id="7"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Tree>
    <p:extLst>
      <p:ext uri="{BB962C8B-B14F-4D97-AF65-F5344CB8AC3E}">
        <p14:creationId xmlns:p14="http://schemas.microsoft.com/office/powerpoint/2010/main" val="370549699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986" y="1092820"/>
            <a:ext cx="7772400" cy="4427034"/>
          </a:xfrm>
        </p:spPr>
        <p:txBody>
          <a:bodyPr>
            <a:noAutofit/>
          </a:bodyPr>
          <a:lstStyle/>
          <a:p>
            <a:pPr>
              <a:lnSpc>
                <a:spcPct val="150000"/>
              </a:lnSpc>
            </a:pPr>
            <a:r>
              <a:rPr lang="en-GB" sz="2600" dirty="0">
                <a:solidFill>
                  <a:schemeClr val="tx2"/>
                </a:solidFill>
                <a:latin typeface="Lucida Grande"/>
              </a:rPr>
              <a:t>Following the old 5454, at 6 room air changes </a:t>
            </a:r>
            <a:r>
              <a:rPr lang="en-GB" sz="2600" dirty="0">
                <a:solidFill>
                  <a:srgbClr val="00B0F0"/>
                </a:solidFill>
                <a:latin typeface="Lucida Grande"/>
              </a:rPr>
              <a:t>per HOUR</a:t>
            </a:r>
            <a:r>
              <a:rPr lang="en-GB" sz="2600" dirty="0">
                <a:solidFill>
                  <a:schemeClr val="tx2"/>
                </a:solidFill>
                <a:latin typeface="Lucida Grande"/>
              </a:rPr>
              <a:t> (one every 10 minutes) at 70% RH how long would it take for the archives to soak up enough water to reach equilibrium?</a:t>
            </a:r>
            <a:br>
              <a:rPr lang="en-GB" sz="2600" dirty="0">
                <a:solidFill>
                  <a:schemeClr val="tx2"/>
                </a:solidFill>
                <a:latin typeface="Lucida Grande"/>
              </a:rPr>
            </a:br>
            <a:br>
              <a:rPr lang="en-GB" sz="1200" dirty="0">
                <a:solidFill>
                  <a:schemeClr val="tx2"/>
                </a:solidFill>
                <a:latin typeface="Lucida Grande"/>
              </a:rPr>
            </a:br>
            <a:r>
              <a:rPr lang="en-GB" sz="2600" dirty="0">
                <a:solidFill>
                  <a:schemeClr val="tx2"/>
                </a:solidFill>
                <a:latin typeface="Lucida Grande"/>
              </a:rPr>
              <a:t> At 2 litres every 10 minutes, 288 litres per day,</a:t>
            </a:r>
            <a:br>
              <a:rPr lang="en-GB" sz="2600" dirty="0">
                <a:solidFill>
                  <a:schemeClr val="tx2"/>
                </a:solidFill>
                <a:latin typeface="Lucida Grande"/>
              </a:rPr>
            </a:br>
            <a:r>
              <a:rPr lang="en-GB" sz="2600" dirty="0">
                <a:solidFill>
                  <a:schemeClr val="tx2"/>
                </a:solidFill>
                <a:latin typeface="Lucida Grande"/>
              </a:rPr>
              <a:t>sufficient water input in 8.33 days, just over a week</a:t>
            </a:r>
          </a:p>
        </p:txBody>
      </p:sp>
      <p:sp>
        <p:nvSpPr>
          <p:cNvPr id="7"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Tree>
    <p:extLst>
      <p:ext uri="{BB962C8B-B14F-4D97-AF65-F5344CB8AC3E}">
        <p14:creationId xmlns:p14="http://schemas.microsoft.com/office/powerpoint/2010/main" val="184808484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1629" y="1112752"/>
            <a:ext cx="8157585" cy="658806"/>
          </a:xfrm>
        </p:spPr>
        <p:txBody>
          <a:bodyPr>
            <a:noAutofit/>
          </a:bodyPr>
          <a:lstStyle/>
          <a:p>
            <a:r>
              <a:rPr lang="en-US" sz="3000" dirty="0">
                <a:solidFill>
                  <a:schemeClr val="tx2"/>
                </a:solidFill>
                <a:latin typeface="Lucida Grande"/>
              </a:rPr>
              <a:t>What happens when we switch off the HVAC?</a:t>
            </a:r>
          </a:p>
        </p:txBody>
      </p:sp>
      <p:sp>
        <p:nvSpPr>
          <p:cNvPr id="6" name="TextBox 5"/>
          <p:cNvSpPr txBox="1"/>
          <p:nvPr/>
        </p:nvSpPr>
        <p:spPr>
          <a:xfrm>
            <a:off x="685800" y="1928317"/>
            <a:ext cx="7983414" cy="4154984"/>
          </a:xfrm>
          <a:prstGeom prst="rect">
            <a:avLst/>
          </a:prstGeom>
          <a:solidFill>
            <a:schemeClr val="bg1">
              <a:alpha val="0"/>
            </a:schemeClr>
          </a:solidFill>
        </p:spPr>
        <p:txBody>
          <a:bodyPr wrap="square" rtlCol="0">
            <a:spAutoFit/>
          </a:bodyPr>
          <a:lstStyle/>
          <a:p>
            <a:r>
              <a:rPr lang="en-GB" sz="2200" dirty="0">
                <a:solidFill>
                  <a:schemeClr val="tx1">
                    <a:lumMod val="50000"/>
                    <a:lumOff val="50000"/>
                  </a:schemeClr>
                </a:solidFill>
                <a:latin typeface="Lucida Grande"/>
              </a:rPr>
              <a:t>The rate of change of the internal environment will depend on:</a:t>
            </a:r>
          </a:p>
          <a:p>
            <a:endParaRPr lang="en-GB" sz="1200" dirty="0">
              <a:solidFill>
                <a:schemeClr val="tx1">
                  <a:lumMod val="50000"/>
                  <a:lumOff val="50000"/>
                </a:schemeClr>
              </a:solidFill>
              <a:latin typeface="Lucida Grande"/>
            </a:endParaRPr>
          </a:p>
          <a:p>
            <a:r>
              <a:rPr 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US" sz="2200" dirty="0">
                <a:solidFill>
                  <a:schemeClr val="tx1">
                    <a:lumMod val="50000"/>
                    <a:lumOff val="50000"/>
                  </a:schemeClr>
                </a:solidFill>
                <a:latin typeface="Lucida Grande"/>
              </a:rPr>
              <a:t>Air-tightness of the room</a:t>
            </a:r>
          </a:p>
          <a:p>
            <a:endParaRPr lang="en-US" sz="1200" dirty="0">
              <a:solidFill>
                <a:schemeClr val="tx1">
                  <a:lumMod val="50000"/>
                  <a:lumOff val="50000"/>
                </a:schemeClr>
              </a:solidFill>
              <a:latin typeface="Lucida Grande"/>
            </a:endParaRPr>
          </a:p>
          <a:p>
            <a:r>
              <a:rPr 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GB" sz="2200" dirty="0">
                <a:solidFill>
                  <a:schemeClr val="tx1">
                    <a:lumMod val="50000"/>
                    <a:lumOff val="50000"/>
                  </a:schemeClr>
                </a:solidFill>
                <a:latin typeface="Lucida Grande"/>
              </a:rPr>
              <a:t>Whether or not there is water penetrating into the room, 	e.g. rising damp</a:t>
            </a:r>
          </a:p>
          <a:p>
            <a:endParaRPr lang="en-GB" sz="1200" dirty="0">
              <a:solidFill>
                <a:schemeClr val="tx1">
                  <a:lumMod val="50000"/>
                  <a:lumOff val="50000"/>
                </a:schemeClr>
              </a:solidFill>
              <a:latin typeface="Lucida Grande"/>
            </a:endParaRPr>
          </a:p>
          <a:p>
            <a:r>
              <a:rPr 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GB" sz="2200" dirty="0">
                <a:solidFill>
                  <a:schemeClr val="tx1">
                    <a:lumMod val="50000"/>
                    <a:lumOff val="50000"/>
                  </a:schemeClr>
                </a:solidFill>
                <a:latin typeface="Lucida Grande"/>
              </a:rPr>
              <a:t>What the moisture content of the collection is and its 	proportion of the space in the room (what RH was it 	when we switched off?)</a:t>
            </a:r>
          </a:p>
          <a:p>
            <a:endParaRPr lang="en-GB" sz="2200" dirty="0">
              <a:solidFill>
                <a:schemeClr val="tx1">
                  <a:lumMod val="50000"/>
                  <a:lumOff val="50000"/>
                </a:schemeClr>
              </a:solidFill>
              <a:latin typeface="Lucida Grande"/>
            </a:endParaRPr>
          </a:p>
          <a:p>
            <a:r>
              <a:rPr 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US" sz="2200" dirty="0">
                <a:solidFill>
                  <a:schemeClr val="tx1">
                    <a:lumMod val="50000"/>
                    <a:lumOff val="50000"/>
                  </a:schemeClr>
                </a:solidFill>
                <a:latin typeface="Lucida Grande"/>
              </a:rPr>
              <a:t>What time of the year we switched off</a:t>
            </a:r>
          </a:p>
          <a:p>
            <a:endParaRPr lang="en-GB" sz="2200" dirty="0">
              <a:solidFill>
                <a:schemeClr val="tx1">
                  <a:lumMod val="50000"/>
                  <a:lumOff val="50000"/>
                </a:schemeClr>
              </a:solidFill>
              <a:latin typeface="Lucida Grande"/>
            </a:endParaRPr>
          </a:p>
        </p:txBody>
      </p:sp>
      <p:sp>
        <p:nvSpPr>
          <p:cNvPr id="11"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
        <p:nvSpPr>
          <p:cNvPr id="8" name="Footer Placeholder 4"/>
          <p:cNvSpPr>
            <a:spLocks noGrp="1"/>
          </p:cNvSpPr>
          <p:nvPr>
            <p:ph type="ftr" sz="quarter" idx="11"/>
          </p:nvPr>
        </p:nvSpPr>
        <p:spPr>
          <a:xfrm>
            <a:off x="1163782" y="6596783"/>
            <a:ext cx="6816436" cy="261217"/>
          </a:xfrm>
        </p:spPr>
        <p:txBody>
          <a:bodyPr/>
          <a:lstStyle/>
          <a:p>
            <a:r>
              <a:rPr lang="en-US" b="1" dirty="0">
                <a:solidFill>
                  <a:schemeClr val="bg2"/>
                </a:solidFill>
                <a:latin typeface="Lucida Grande"/>
              </a:rPr>
              <a:t>We are 170+ Archives, Libraries &amp; Museums and growing all the time</a:t>
            </a:r>
          </a:p>
        </p:txBody>
      </p:sp>
    </p:spTree>
    <p:extLst>
      <p:ext uri="{BB962C8B-B14F-4D97-AF65-F5344CB8AC3E}">
        <p14:creationId xmlns:p14="http://schemas.microsoft.com/office/powerpoint/2010/main" val="376186377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10" y="1705707"/>
            <a:ext cx="8492342" cy="4572000"/>
          </a:xfrm>
          <a:prstGeom prst="rect">
            <a:avLst/>
          </a:prstGeom>
        </p:spPr>
      </p:pic>
      <p:sp>
        <p:nvSpPr>
          <p:cNvPr id="6" name="Title 1"/>
          <p:cNvSpPr>
            <a:spLocks noGrp="1"/>
          </p:cNvSpPr>
          <p:nvPr>
            <p:ph type="ctrTitle"/>
          </p:nvPr>
        </p:nvSpPr>
        <p:spPr>
          <a:xfrm>
            <a:off x="685800" y="695209"/>
            <a:ext cx="7772400" cy="658806"/>
          </a:xfrm>
        </p:spPr>
        <p:txBody>
          <a:bodyPr>
            <a:noAutofit/>
          </a:bodyPr>
          <a:lstStyle/>
          <a:p>
            <a:r>
              <a:rPr lang="en-US" sz="4000" dirty="0">
                <a:solidFill>
                  <a:schemeClr val="tx2"/>
                </a:solidFill>
                <a:latin typeface="Lucida Grande"/>
              </a:rPr>
              <a:t>Example – On to </a:t>
            </a:r>
            <a:r>
              <a:rPr lang="en-US" sz="4000" dirty="0">
                <a:solidFill>
                  <a:srgbClr val="FF0000"/>
                </a:solidFill>
                <a:latin typeface="Lucida Grande"/>
              </a:rPr>
              <a:t>Off</a:t>
            </a:r>
          </a:p>
        </p:txBody>
      </p:sp>
    </p:spTree>
    <p:extLst>
      <p:ext uri="{BB962C8B-B14F-4D97-AF65-F5344CB8AC3E}">
        <p14:creationId xmlns:p14="http://schemas.microsoft.com/office/powerpoint/2010/main" val="82468878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207" y="884152"/>
            <a:ext cx="8157585" cy="658806"/>
          </a:xfrm>
        </p:spPr>
        <p:txBody>
          <a:bodyPr>
            <a:noAutofit/>
          </a:bodyPr>
          <a:lstStyle/>
          <a:p>
            <a:r>
              <a:rPr lang="en-US" sz="3000" dirty="0">
                <a:solidFill>
                  <a:schemeClr val="tx2"/>
                </a:solidFill>
                <a:latin typeface="Lucida Grande"/>
              </a:rPr>
              <a:t>Can our store be suitable without HVAC?</a:t>
            </a:r>
          </a:p>
        </p:txBody>
      </p:sp>
      <p:sp>
        <p:nvSpPr>
          <p:cNvPr id="6" name="TextBox 5"/>
          <p:cNvSpPr txBox="1"/>
          <p:nvPr/>
        </p:nvSpPr>
        <p:spPr>
          <a:xfrm>
            <a:off x="667378" y="1566275"/>
            <a:ext cx="7983414" cy="4616648"/>
          </a:xfrm>
          <a:prstGeom prst="rect">
            <a:avLst/>
          </a:prstGeom>
          <a:solidFill>
            <a:schemeClr val="bg1">
              <a:alpha val="0"/>
            </a:schemeClr>
          </a:solidFill>
        </p:spPr>
        <p:txBody>
          <a:bodyPr wrap="square" rtlCol="0">
            <a:spAutoFit/>
          </a:bodyPr>
          <a:lstStyle/>
          <a:p>
            <a:r>
              <a:rPr lang="en-GB" dirty="0">
                <a:solidFill>
                  <a:schemeClr val="tx1">
                    <a:lumMod val="50000"/>
                    <a:lumOff val="50000"/>
                  </a:schemeClr>
                </a:solidFill>
                <a:latin typeface="Lucida Grande"/>
              </a:rPr>
              <a:t>Only by switching off HVAC systems and heating can we see how the building alone performs and whether it provides a stable environment.  We are looking for:</a:t>
            </a:r>
          </a:p>
          <a:p>
            <a:endParaRPr lang="en-GB" sz="1200" dirty="0">
              <a:solidFill>
                <a:schemeClr val="tx1">
                  <a:lumMod val="50000"/>
                  <a:lumOff val="50000"/>
                </a:schemeClr>
              </a:solidFill>
              <a:latin typeface="Lucida Grande"/>
            </a:endParaRPr>
          </a:p>
          <a:p>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US" dirty="0">
                <a:solidFill>
                  <a:schemeClr val="tx1">
                    <a:lumMod val="50000"/>
                    <a:lumOff val="50000"/>
                  </a:schemeClr>
                </a:solidFill>
                <a:latin typeface="Lucida Grande"/>
              </a:rPr>
              <a:t>A slow rate of change in temperature, less than 1˚C in 24 hours;</a:t>
            </a:r>
          </a:p>
          <a:p>
            <a:endParaRPr lang="en-US" sz="1200" dirty="0">
              <a:solidFill>
                <a:schemeClr val="tx1">
                  <a:lumMod val="50000"/>
                  <a:lumOff val="50000"/>
                </a:schemeClr>
              </a:solidFill>
              <a:latin typeface="Lucida Grande"/>
            </a:endParaRPr>
          </a:p>
          <a:p>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GB" dirty="0">
                <a:solidFill>
                  <a:schemeClr val="tx1">
                    <a:lumMod val="50000"/>
                    <a:lumOff val="50000"/>
                  </a:schemeClr>
                </a:solidFill>
                <a:latin typeface="Lucida Grande"/>
              </a:rPr>
              <a:t>RH only changing when the temperature changes – fluctuating 	RH and independently of the direction of temp change means 	rapid air infiltration and/or penetrating moisture</a:t>
            </a:r>
          </a:p>
          <a:p>
            <a:endParaRPr lang="en-GB" sz="1200" dirty="0">
              <a:solidFill>
                <a:schemeClr val="tx1">
                  <a:lumMod val="50000"/>
                  <a:lumOff val="50000"/>
                </a:schemeClr>
              </a:solidFill>
              <a:latin typeface="Lucida Grande"/>
            </a:endParaRPr>
          </a:p>
          <a:p>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GB" dirty="0">
                <a:solidFill>
                  <a:schemeClr val="tx1">
                    <a:lumMod val="50000"/>
                    <a:lumOff val="50000"/>
                  </a:schemeClr>
                </a:solidFill>
                <a:latin typeface="Lucida Grande"/>
              </a:rPr>
              <a:t>RH tracking in the same direction as the temperature, ideally at 	less than 2.5% change for every 1 </a:t>
            </a:r>
            <a:r>
              <a:rPr lang="en-US" dirty="0">
                <a:solidFill>
                  <a:schemeClr val="tx1">
                    <a:lumMod val="50000"/>
                    <a:lumOff val="50000"/>
                  </a:schemeClr>
                </a:solidFill>
                <a:latin typeface="Lucida Grande"/>
              </a:rPr>
              <a:t>˚C</a:t>
            </a:r>
            <a:endParaRPr lang="en-GB" dirty="0">
              <a:solidFill>
                <a:schemeClr val="tx1">
                  <a:lumMod val="50000"/>
                  <a:lumOff val="50000"/>
                </a:schemeClr>
              </a:solidFill>
              <a:latin typeface="Lucida Grande"/>
            </a:endParaRPr>
          </a:p>
          <a:p>
            <a:endParaRPr lang="en-GB" sz="1200" dirty="0">
              <a:solidFill>
                <a:schemeClr val="tx1">
                  <a:lumMod val="50000"/>
                  <a:lumOff val="50000"/>
                </a:schemeClr>
              </a:solidFill>
              <a:latin typeface="Lucida Grande"/>
            </a:endParaRPr>
          </a:p>
          <a:p>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GB" dirty="0">
                <a:solidFill>
                  <a:schemeClr val="tx1">
                    <a:lumMod val="50000"/>
                    <a:lumOff val="50000"/>
                  </a:schemeClr>
                </a:solidFill>
                <a:latin typeface="Lucida Grande"/>
              </a:rPr>
              <a:t>Any RH consistent direction and level of change inside a package 	is some days behind change in the room</a:t>
            </a:r>
          </a:p>
          <a:p>
            <a:endParaRPr lang="en-GB" sz="1200" dirty="0">
              <a:solidFill>
                <a:schemeClr val="tx1">
                  <a:lumMod val="50000"/>
                  <a:lumOff val="50000"/>
                </a:schemeClr>
              </a:solidFill>
              <a:latin typeface="Lucida Grande"/>
            </a:endParaRPr>
          </a:p>
          <a:p>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GB" dirty="0">
                <a:solidFill>
                  <a:schemeClr val="tx1">
                    <a:lumMod val="50000"/>
                    <a:lumOff val="50000"/>
                  </a:schemeClr>
                </a:solidFill>
                <a:latin typeface="Lucida Grande"/>
              </a:rPr>
              <a:t>RH inside packages changing very slowly, plenty of warning of 	high or very low RH, plenty of time to monitor and respond</a:t>
            </a:r>
          </a:p>
        </p:txBody>
      </p:sp>
      <p:sp>
        <p:nvSpPr>
          <p:cNvPr id="11"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
        <p:nvSpPr>
          <p:cNvPr id="8" name="Footer Placeholder 4"/>
          <p:cNvSpPr>
            <a:spLocks noGrp="1"/>
          </p:cNvSpPr>
          <p:nvPr>
            <p:ph type="ftr" sz="quarter" idx="11"/>
          </p:nvPr>
        </p:nvSpPr>
        <p:spPr>
          <a:xfrm>
            <a:off x="1163782" y="6596783"/>
            <a:ext cx="6816436" cy="261217"/>
          </a:xfrm>
        </p:spPr>
        <p:txBody>
          <a:bodyPr/>
          <a:lstStyle/>
          <a:p>
            <a:r>
              <a:rPr lang="en-US" b="1" dirty="0">
                <a:solidFill>
                  <a:schemeClr val="bg2"/>
                </a:solidFill>
                <a:latin typeface="Lucida Grande"/>
              </a:rPr>
              <a:t>We are 170+ Archives, Libraries &amp; Museums and growing all the time</a:t>
            </a:r>
          </a:p>
        </p:txBody>
      </p:sp>
    </p:spTree>
    <p:extLst>
      <p:ext uri="{BB962C8B-B14F-4D97-AF65-F5344CB8AC3E}">
        <p14:creationId xmlns:p14="http://schemas.microsoft.com/office/powerpoint/2010/main" val="336787595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207" y="884152"/>
            <a:ext cx="8157585" cy="658806"/>
          </a:xfrm>
        </p:spPr>
        <p:txBody>
          <a:bodyPr>
            <a:noAutofit/>
          </a:bodyPr>
          <a:lstStyle/>
          <a:p>
            <a:r>
              <a:rPr lang="en-US" sz="3000" dirty="0">
                <a:solidFill>
                  <a:schemeClr val="tx2"/>
                </a:solidFill>
                <a:latin typeface="Lucida Grande"/>
              </a:rPr>
              <a:t>Can our store be suitable without HVAC?</a:t>
            </a:r>
          </a:p>
        </p:txBody>
      </p:sp>
      <p:sp>
        <p:nvSpPr>
          <p:cNvPr id="6" name="TextBox 5"/>
          <p:cNvSpPr txBox="1"/>
          <p:nvPr/>
        </p:nvSpPr>
        <p:spPr>
          <a:xfrm>
            <a:off x="667378" y="1566275"/>
            <a:ext cx="7983414" cy="4339650"/>
          </a:xfrm>
          <a:prstGeom prst="rect">
            <a:avLst/>
          </a:prstGeom>
          <a:solidFill>
            <a:schemeClr val="bg1">
              <a:alpha val="0"/>
            </a:schemeClr>
          </a:solidFill>
        </p:spPr>
        <p:txBody>
          <a:bodyPr wrap="square" rtlCol="0">
            <a:spAutoFit/>
          </a:bodyPr>
          <a:lstStyle/>
          <a:p>
            <a:r>
              <a:rPr lang="en-GB" sz="2000" dirty="0">
                <a:solidFill>
                  <a:schemeClr val="tx1">
                    <a:lumMod val="50000"/>
                    <a:lumOff val="50000"/>
                  </a:schemeClr>
                </a:solidFill>
                <a:latin typeface="Lucida Grande"/>
              </a:rPr>
              <a:t>Some stores prove to be ideal and can maintain stable conditions all year around, others may need dehumidification or even cooling at key times of the year.  Structural should be done first:</a:t>
            </a:r>
          </a:p>
          <a:p>
            <a:endParaRPr lang="en-GB"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US" sz="2000" dirty="0">
                <a:solidFill>
                  <a:schemeClr val="tx1">
                    <a:lumMod val="50000"/>
                    <a:lumOff val="50000"/>
                  </a:schemeClr>
                </a:solidFill>
                <a:latin typeface="Lucida Grande"/>
              </a:rPr>
              <a:t>Fix water leaks and damp rather than run HVAC 24/7 to dry 	problem walls and floors;</a:t>
            </a:r>
          </a:p>
          <a:p>
            <a:endParaRPr lang="en-US"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GB" sz="2000" dirty="0">
                <a:solidFill>
                  <a:schemeClr val="tx1">
                    <a:lumMod val="50000"/>
                    <a:lumOff val="50000"/>
                  </a:schemeClr>
                </a:solidFill>
                <a:latin typeface="Lucida Grande"/>
              </a:rPr>
              <a:t>Apply e.g. </a:t>
            </a:r>
            <a:r>
              <a:rPr lang="en-GB" sz="2000" dirty="0" err="1">
                <a:solidFill>
                  <a:schemeClr val="tx1">
                    <a:lumMod val="50000"/>
                    <a:lumOff val="50000"/>
                  </a:schemeClr>
                </a:solidFill>
                <a:latin typeface="Lucida Grande"/>
              </a:rPr>
              <a:t>Blowerproof</a:t>
            </a:r>
            <a:r>
              <a:rPr lang="en-GB" sz="2000" dirty="0">
                <a:solidFill>
                  <a:schemeClr val="tx1">
                    <a:lumMod val="50000"/>
                    <a:lumOff val="50000"/>
                  </a:schemeClr>
                </a:solidFill>
                <a:latin typeface="Lucida Grande"/>
              </a:rPr>
              <a:t> paint to walls, ceilings etc to reduce air 	infiltration through porous structures (see e.g. IWM Duxford)</a:t>
            </a:r>
          </a:p>
          <a:p>
            <a:endParaRPr lang="en-GB"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GB" sz="2000" dirty="0">
                <a:solidFill>
                  <a:schemeClr val="tx1">
                    <a:lumMod val="50000"/>
                    <a:lumOff val="50000"/>
                  </a:schemeClr>
                </a:solidFill>
                <a:latin typeface="Lucida Grande"/>
              </a:rPr>
              <a:t>Replace non-compliant doors and surrounds with those that 	seal 	on all four edges when closed (including threshold)</a:t>
            </a:r>
          </a:p>
          <a:p>
            <a:endParaRPr lang="en-GB" sz="20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US" sz="2000" dirty="0">
                <a:solidFill>
                  <a:schemeClr val="tx1">
                    <a:lumMod val="50000"/>
                    <a:lumOff val="50000"/>
                  </a:schemeClr>
                </a:solidFill>
                <a:latin typeface="Lucida Grande"/>
              </a:rPr>
              <a:t>Add sealing caps to inert gas suppression pressure vents, to 	smoke extract fans and to old ductwork (do cling-film test)</a:t>
            </a:r>
            <a:endParaRPr lang="en-GB" sz="2000" dirty="0">
              <a:solidFill>
                <a:schemeClr val="tx1">
                  <a:lumMod val="50000"/>
                  <a:lumOff val="50000"/>
                </a:schemeClr>
              </a:solidFill>
              <a:latin typeface="Lucida Grande"/>
            </a:endParaRPr>
          </a:p>
        </p:txBody>
      </p:sp>
      <p:sp>
        <p:nvSpPr>
          <p:cNvPr id="11"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
        <p:nvSpPr>
          <p:cNvPr id="8" name="Footer Placeholder 4"/>
          <p:cNvSpPr>
            <a:spLocks noGrp="1"/>
          </p:cNvSpPr>
          <p:nvPr>
            <p:ph type="ftr" sz="quarter" idx="11"/>
          </p:nvPr>
        </p:nvSpPr>
        <p:spPr>
          <a:xfrm>
            <a:off x="1163782" y="6596783"/>
            <a:ext cx="6816436" cy="261217"/>
          </a:xfrm>
        </p:spPr>
        <p:txBody>
          <a:bodyPr/>
          <a:lstStyle/>
          <a:p>
            <a:r>
              <a:rPr lang="en-US" b="1" dirty="0">
                <a:solidFill>
                  <a:schemeClr val="bg2"/>
                </a:solidFill>
                <a:latin typeface="Lucida Grande"/>
              </a:rPr>
              <a:t>We are 170+ Archives, Libraries &amp; Museums and growing all the time</a:t>
            </a:r>
          </a:p>
        </p:txBody>
      </p:sp>
    </p:spTree>
    <p:extLst>
      <p:ext uri="{BB962C8B-B14F-4D97-AF65-F5344CB8AC3E}">
        <p14:creationId xmlns:p14="http://schemas.microsoft.com/office/powerpoint/2010/main" val="270973163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207" y="884152"/>
            <a:ext cx="8157585" cy="658806"/>
          </a:xfrm>
        </p:spPr>
        <p:txBody>
          <a:bodyPr>
            <a:noAutofit/>
          </a:bodyPr>
          <a:lstStyle/>
          <a:p>
            <a:r>
              <a:rPr lang="en-US" sz="3000" dirty="0">
                <a:solidFill>
                  <a:schemeClr val="tx2"/>
                </a:solidFill>
                <a:latin typeface="Lucida Grande"/>
              </a:rPr>
              <a:t>Can our store be suitable without HVAC?</a:t>
            </a:r>
          </a:p>
        </p:txBody>
      </p:sp>
      <p:sp>
        <p:nvSpPr>
          <p:cNvPr id="6" name="TextBox 5"/>
          <p:cNvSpPr txBox="1"/>
          <p:nvPr/>
        </p:nvSpPr>
        <p:spPr>
          <a:xfrm>
            <a:off x="493206" y="1566275"/>
            <a:ext cx="8157585" cy="4216539"/>
          </a:xfrm>
          <a:prstGeom prst="rect">
            <a:avLst/>
          </a:prstGeom>
          <a:solidFill>
            <a:schemeClr val="bg1">
              <a:alpha val="0"/>
            </a:schemeClr>
          </a:solidFill>
        </p:spPr>
        <p:txBody>
          <a:bodyPr wrap="square" rtlCol="0">
            <a:spAutoFit/>
          </a:bodyPr>
          <a:lstStyle/>
          <a:p>
            <a:r>
              <a:rPr lang="en-GB" sz="2000" dirty="0">
                <a:solidFill>
                  <a:schemeClr val="tx1">
                    <a:lumMod val="50000"/>
                    <a:lumOff val="50000"/>
                  </a:schemeClr>
                </a:solidFill>
                <a:latin typeface="Lucida Grande"/>
              </a:rPr>
              <a:t>If a store only needs dehumidification from time to time and the cause cannot be remedied, scale down from the old 5454-style HVAC e.g.:</a:t>
            </a:r>
          </a:p>
          <a:p>
            <a:endParaRPr lang="en-GB"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US" sz="2000" dirty="0">
                <a:solidFill>
                  <a:schemeClr val="tx1">
                    <a:lumMod val="50000"/>
                    <a:lumOff val="50000"/>
                  </a:schemeClr>
                </a:solidFill>
                <a:latin typeface="Lucida Grande"/>
              </a:rPr>
              <a:t>Use smaller, independent desiccant dehumidification	instead of 	relying on cooling systems, running on recirculated air only</a:t>
            </a:r>
          </a:p>
          <a:p>
            <a:endParaRPr lang="en-US"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GB" sz="2000" dirty="0">
                <a:solidFill>
                  <a:schemeClr val="tx1">
                    <a:lumMod val="50000"/>
                    <a:lumOff val="50000"/>
                  </a:schemeClr>
                </a:solidFill>
                <a:latin typeface="Lucida Grande"/>
              </a:rPr>
              <a:t>Only switch dehumidification on when RH is consistently 	high 	inside packages.  ‘Dry’ out the collections then switch off (so run 	till RH inside boxes reaches a safe low level)</a:t>
            </a:r>
          </a:p>
          <a:p>
            <a:endParaRPr lang="en-GB"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GB" sz="2000" dirty="0">
                <a:solidFill>
                  <a:schemeClr val="tx1">
                    <a:lumMod val="50000"/>
                    <a:lumOff val="50000"/>
                  </a:schemeClr>
                </a:solidFill>
                <a:latin typeface="Lucida Grande"/>
              </a:rPr>
              <a:t>Reduce air flow size of any back-up dehumidification – the rate of 	change can be slow as long as it is pulling down the RH</a:t>
            </a:r>
          </a:p>
          <a:p>
            <a:endParaRPr lang="en-GB"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 	</a:t>
            </a:r>
            <a:r>
              <a:rPr lang="en-US" sz="2000" dirty="0">
                <a:solidFill>
                  <a:schemeClr val="tx1">
                    <a:lumMod val="50000"/>
                    <a:lumOff val="50000"/>
                  </a:schemeClr>
                </a:solidFill>
                <a:latin typeface="Lucida Grande"/>
              </a:rPr>
              <a:t>Use RH microclimate packages for very sensitive objects – don’t 	specify HVAC RH control if most of your collection doesn’t need it</a:t>
            </a:r>
            <a:endParaRPr lang="en-GB" sz="2000" dirty="0">
              <a:solidFill>
                <a:schemeClr val="tx1">
                  <a:lumMod val="50000"/>
                  <a:lumOff val="50000"/>
                </a:schemeClr>
              </a:solidFill>
              <a:latin typeface="Lucida Grande"/>
            </a:endParaRPr>
          </a:p>
        </p:txBody>
      </p:sp>
      <p:sp>
        <p:nvSpPr>
          <p:cNvPr id="11"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
        <p:nvSpPr>
          <p:cNvPr id="8" name="Footer Placeholder 4"/>
          <p:cNvSpPr>
            <a:spLocks noGrp="1"/>
          </p:cNvSpPr>
          <p:nvPr>
            <p:ph type="ftr" sz="quarter" idx="11"/>
          </p:nvPr>
        </p:nvSpPr>
        <p:spPr>
          <a:xfrm>
            <a:off x="1163782" y="6596783"/>
            <a:ext cx="6816436" cy="261217"/>
          </a:xfrm>
        </p:spPr>
        <p:txBody>
          <a:bodyPr/>
          <a:lstStyle/>
          <a:p>
            <a:r>
              <a:rPr lang="en-US" b="1" dirty="0">
                <a:solidFill>
                  <a:schemeClr val="bg2"/>
                </a:solidFill>
                <a:latin typeface="Lucida Grande"/>
              </a:rPr>
              <a:t>We are 170+ Archives, Libraries &amp; Museums and growing all the time</a:t>
            </a:r>
          </a:p>
        </p:txBody>
      </p:sp>
    </p:spTree>
    <p:extLst>
      <p:ext uri="{BB962C8B-B14F-4D97-AF65-F5344CB8AC3E}">
        <p14:creationId xmlns:p14="http://schemas.microsoft.com/office/powerpoint/2010/main" val="330143670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2355"/>
            <a:ext cx="7772400" cy="658806"/>
          </a:xfrm>
        </p:spPr>
        <p:txBody>
          <a:bodyPr>
            <a:noAutofit/>
          </a:bodyPr>
          <a:lstStyle/>
          <a:p>
            <a:r>
              <a:rPr lang="en-US" sz="4000" dirty="0">
                <a:solidFill>
                  <a:schemeClr val="tx2"/>
                </a:solidFill>
                <a:latin typeface="Lucida Grande"/>
              </a:rPr>
              <a:t>Questions?</a:t>
            </a:r>
          </a:p>
        </p:txBody>
      </p:sp>
      <p:sp>
        <p:nvSpPr>
          <p:cNvPr id="6" name="TextBox 5"/>
          <p:cNvSpPr txBox="1"/>
          <p:nvPr/>
        </p:nvSpPr>
        <p:spPr>
          <a:xfrm>
            <a:off x="1371600" y="3164461"/>
            <a:ext cx="6400800" cy="1077218"/>
          </a:xfrm>
          <a:prstGeom prst="rect">
            <a:avLst/>
          </a:prstGeom>
          <a:solidFill>
            <a:schemeClr val="bg1"/>
          </a:solidFill>
        </p:spPr>
        <p:txBody>
          <a:bodyPr wrap="square" rtlCol="0">
            <a:spAutoFit/>
          </a:bodyPr>
          <a:lstStyle/>
          <a:p>
            <a:pPr algn="ctr"/>
            <a:endParaRPr lang="en-US" sz="3200" dirty="0">
              <a:solidFill>
                <a:schemeClr val="tx1">
                  <a:lumMod val="50000"/>
                  <a:lumOff val="50000"/>
                </a:schemeClr>
              </a:solidFill>
              <a:latin typeface="Lucida Grande"/>
            </a:endParaRPr>
          </a:p>
          <a:p>
            <a:pPr algn="ctr"/>
            <a:r>
              <a:rPr lang="en-US" sz="3200" dirty="0">
                <a:solidFill>
                  <a:schemeClr val="tx1">
                    <a:lumMod val="50000"/>
                    <a:lumOff val="50000"/>
                  </a:schemeClr>
                </a:solidFill>
                <a:latin typeface="Lucida Grande"/>
              </a:rPr>
              <a:t>www.ncs.org.uk</a:t>
            </a:r>
            <a:endParaRPr lang="en-US" sz="2800" dirty="0">
              <a:solidFill>
                <a:schemeClr val="tx1">
                  <a:lumMod val="50000"/>
                  <a:lumOff val="50000"/>
                </a:schemeClr>
              </a:solidFill>
              <a:latin typeface="Lucida Grande"/>
            </a:endParaRPr>
          </a:p>
        </p:txBody>
      </p:sp>
      <p:sp>
        <p:nvSpPr>
          <p:cNvPr id="8" name="Footer Placeholder 4"/>
          <p:cNvSpPr>
            <a:spLocks noGrp="1"/>
          </p:cNvSpPr>
          <p:nvPr>
            <p:ph type="ftr" sz="quarter" idx="11"/>
          </p:nvPr>
        </p:nvSpPr>
        <p:spPr>
          <a:xfrm>
            <a:off x="1194955" y="6524047"/>
            <a:ext cx="6816436" cy="261217"/>
          </a:xfrm>
        </p:spPr>
        <p:txBody>
          <a:bodyPr/>
          <a:lstStyle/>
          <a:p>
            <a:r>
              <a:rPr lang="en-US" b="1" dirty="0">
                <a:solidFill>
                  <a:schemeClr val="bg2"/>
                </a:solidFill>
                <a:latin typeface="Lucida Grande"/>
              </a:rPr>
              <a:t>Join our community for as little as £55 a year</a:t>
            </a:r>
          </a:p>
        </p:txBody>
      </p:sp>
      <p:sp>
        <p:nvSpPr>
          <p:cNvPr id="7"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Tree>
    <p:extLst>
      <p:ext uri="{BB962C8B-B14F-4D97-AF65-F5344CB8AC3E}">
        <p14:creationId xmlns:p14="http://schemas.microsoft.com/office/powerpoint/2010/main" val="1190530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4649" y="772749"/>
            <a:ext cx="7772400" cy="1378647"/>
          </a:xfrm>
        </p:spPr>
        <p:txBody>
          <a:bodyPr>
            <a:noAutofit/>
          </a:bodyPr>
          <a:lstStyle/>
          <a:p>
            <a:r>
              <a:rPr lang="en-US" sz="3000" dirty="0">
                <a:solidFill>
                  <a:schemeClr val="tx2"/>
                </a:solidFill>
                <a:latin typeface="Lucida Grande"/>
              </a:rPr>
              <a:t>Current BS/EN standards for storage</a:t>
            </a:r>
            <a:br>
              <a:rPr lang="en-US" sz="3000" dirty="0">
                <a:solidFill>
                  <a:schemeClr val="tx2"/>
                </a:solidFill>
                <a:latin typeface="Lucida Grande"/>
              </a:rPr>
            </a:br>
            <a:br>
              <a:rPr lang="en-US" sz="1400" dirty="0">
                <a:solidFill>
                  <a:schemeClr val="tx2"/>
                </a:solidFill>
                <a:latin typeface="Lucida Grande"/>
              </a:rPr>
            </a:br>
            <a:r>
              <a:rPr lang="en-US" sz="3000" dirty="0">
                <a:solidFill>
                  <a:schemeClr val="tx2"/>
                </a:solidFill>
                <a:latin typeface="Lucida Grande"/>
              </a:rPr>
              <a:t>BS EN 16893:2018</a:t>
            </a:r>
          </a:p>
        </p:txBody>
      </p:sp>
      <p:sp>
        <p:nvSpPr>
          <p:cNvPr id="7" name="Footer Placeholder 4"/>
          <p:cNvSpPr>
            <a:spLocks noGrp="1"/>
          </p:cNvSpPr>
          <p:nvPr>
            <p:ph type="ftr" sz="quarter" idx="11"/>
          </p:nvPr>
        </p:nvSpPr>
        <p:spPr>
          <a:xfrm>
            <a:off x="278781" y="6524047"/>
            <a:ext cx="8564136" cy="261217"/>
          </a:xfrm>
        </p:spPr>
        <p:txBody>
          <a:bodyPr/>
          <a:lstStyle/>
          <a:p>
            <a:r>
              <a:rPr lang="en-US" b="1" dirty="0">
                <a:solidFill>
                  <a:schemeClr val="bg2"/>
                </a:solidFill>
                <a:latin typeface="Lucida Grande"/>
              </a:rPr>
              <a:t>Our network of Accredited &amp; Registered Conservation businesses works on-site with member institutions’ staff</a:t>
            </a:r>
          </a:p>
        </p:txBody>
      </p:sp>
      <p:sp>
        <p:nvSpPr>
          <p:cNvPr id="10" name="Date Placeholder 3"/>
          <p:cNvSpPr>
            <a:spLocks noGrp="1"/>
          </p:cNvSpPr>
          <p:nvPr>
            <p:ph type="dt" sz="half" idx="10"/>
          </p:nvPr>
        </p:nvSpPr>
        <p:spPr>
          <a:xfrm>
            <a:off x="6582245" y="133668"/>
            <a:ext cx="2561755" cy="365125"/>
          </a:xfrm>
        </p:spPr>
        <p:txBody>
          <a:bodyPr/>
          <a:lstStyle/>
          <a:p>
            <a:pPr algn="ctr"/>
            <a:r>
              <a:rPr lang="en-GB" sz="1600" i="1" dirty="0">
                <a:latin typeface="Lucida Grande"/>
              </a:rPr>
              <a:t>www.ncs.org.uk</a:t>
            </a:r>
            <a:endParaRPr lang="en-US" sz="1600" i="1" dirty="0">
              <a:latin typeface="Lucida Grande"/>
            </a:endParaRPr>
          </a:p>
        </p:txBody>
      </p:sp>
      <p:sp>
        <p:nvSpPr>
          <p:cNvPr id="6" name="Subtitle 2"/>
          <p:cNvSpPr>
            <a:spLocks noGrp="1"/>
          </p:cNvSpPr>
          <p:nvPr>
            <p:ph type="subTitle" idx="1"/>
          </p:nvPr>
        </p:nvSpPr>
        <p:spPr>
          <a:xfrm>
            <a:off x="278781" y="2078134"/>
            <a:ext cx="8564136" cy="724518"/>
          </a:xfrm>
        </p:spPr>
        <p:txBody>
          <a:bodyPr>
            <a:noAutofit/>
          </a:bodyPr>
          <a:lstStyle/>
          <a:p>
            <a:r>
              <a:rPr lang="en-US" sz="2000" i="1" dirty="0">
                <a:solidFill>
                  <a:schemeClr val="accent6"/>
                </a:solidFill>
                <a:latin typeface="Lucida Grande"/>
              </a:rPr>
              <a:t>Specifications for location, construction and modification of buildings or rooms intended for the storage or use of heritage collections</a:t>
            </a:r>
          </a:p>
        </p:txBody>
      </p:sp>
      <p:sp>
        <p:nvSpPr>
          <p:cNvPr id="8" name="Title 1">
            <a:extLst>
              <a:ext uri="{FF2B5EF4-FFF2-40B4-BE49-F238E27FC236}">
                <a16:creationId xmlns:a16="http://schemas.microsoft.com/office/drawing/2014/main" id="{406F7FAA-BA3B-4776-B1C1-0B32F9FBE05A}"/>
              </a:ext>
            </a:extLst>
          </p:cNvPr>
          <p:cNvSpPr txBox="1">
            <a:spLocks/>
          </p:cNvSpPr>
          <p:nvPr/>
        </p:nvSpPr>
        <p:spPr>
          <a:xfrm>
            <a:off x="685800" y="3850540"/>
            <a:ext cx="7772400" cy="6588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400" dirty="0">
                <a:solidFill>
                  <a:schemeClr val="tx2"/>
                </a:solidFill>
                <a:latin typeface="Lucida Grande"/>
              </a:rPr>
              <a:t>BS 4971:2017</a:t>
            </a:r>
          </a:p>
        </p:txBody>
      </p:sp>
      <p:sp>
        <p:nvSpPr>
          <p:cNvPr id="11" name="Subtitle 2">
            <a:extLst>
              <a:ext uri="{FF2B5EF4-FFF2-40B4-BE49-F238E27FC236}">
                <a16:creationId xmlns:a16="http://schemas.microsoft.com/office/drawing/2014/main" id="{1A68DD5F-74A2-4CED-ABFA-3C673334E094}"/>
              </a:ext>
            </a:extLst>
          </p:cNvPr>
          <p:cNvSpPr txBox="1">
            <a:spLocks/>
          </p:cNvSpPr>
          <p:nvPr/>
        </p:nvSpPr>
        <p:spPr>
          <a:xfrm>
            <a:off x="278781" y="4441631"/>
            <a:ext cx="8564136" cy="65880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200" i="1" dirty="0">
                <a:solidFill>
                  <a:schemeClr val="accent6"/>
                </a:solidFill>
                <a:latin typeface="Lucida Grande"/>
              </a:rPr>
              <a:t>Conservation &amp; Care of Archive &amp; Library Collections</a:t>
            </a:r>
          </a:p>
        </p:txBody>
      </p:sp>
      <p:sp>
        <p:nvSpPr>
          <p:cNvPr id="12" name="Subtitle 2">
            <a:extLst>
              <a:ext uri="{FF2B5EF4-FFF2-40B4-BE49-F238E27FC236}">
                <a16:creationId xmlns:a16="http://schemas.microsoft.com/office/drawing/2014/main" id="{BB9685A2-F05D-46CA-B357-A98F4E895369}"/>
              </a:ext>
            </a:extLst>
          </p:cNvPr>
          <p:cNvSpPr txBox="1">
            <a:spLocks/>
          </p:cNvSpPr>
          <p:nvPr/>
        </p:nvSpPr>
        <p:spPr>
          <a:xfrm>
            <a:off x="413657" y="2805613"/>
            <a:ext cx="8564136" cy="65880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200" b="1" dirty="0">
                <a:solidFill>
                  <a:schemeClr val="accent6"/>
                </a:solidFill>
                <a:latin typeface="Lucida Grande"/>
              </a:rPr>
              <a:t>Promotes passive climate storage</a:t>
            </a:r>
          </a:p>
          <a:p>
            <a:r>
              <a:rPr lang="en-US" sz="2200" b="1" dirty="0">
                <a:solidFill>
                  <a:schemeClr val="accent6"/>
                </a:solidFill>
                <a:latin typeface="Lucida Grande"/>
              </a:rPr>
              <a:t>Replaces PAS 198 and most of BS 5454</a:t>
            </a:r>
          </a:p>
        </p:txBody>
      </p:sp>
      <p:sp>
        <p:nvSpPr>
          <p:cNvPr id="13" name="Subtitle 2">
            <a:extLst>
              <a:ext uri="{FF2B5EF4-FFF2-40B4-BE49-F238E27FC236}">
                <a16:creationId xmlns:a16="http://schemas.microsoft.com/office/drawing/2014/main" id="{7D1D6392-E634-47BA-B038-1F6FCF11314A}"/>
              </a:ext>
            </a:extLst>
          </p:cNvPr>
          <p:cNvSpPr txBox="1">
            <a:spLocks/>
          </p:cNvSpPr>
          <p:nvPr/>
        </p:nvSpPr>
        <p:spPr>
          <a:xfrm>
            <a:off x="278781" y="5092999"/>
            <a:ext cx="8564136" cy="65880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200" b="1" dirty="0">
                <a:solidFill>
                  <a:schemeClr val="accent6"/>
                </a:solidFill>
                <a:latin typeface="Lucida Grande"/>
              </a:rPr>
              <a:t>Promotes passive approach</a:t>
            </a:r>
          </a:p>
          <a:p>
            <a:r>
              <a:rPr lang="en-US" sz="2200" b="1" dirty="0">
                <a:solidFill>
                  <a:schemeClr val="accent6"/>
                </a:solidFill>
                <a:latin typeface="Lucida Grande"/>
              </a:rPr>
              <a:t>Replaces environment and packaging elements of BS/PD 5454</a:t>
            </a:r>
          </a:p>
        </p:txBody>
      </p:sp>
    </p:spTree>
    <p:extLst>
      <p:ext uri="{BB962C8B-B14F-4D97-AF65-F5344CB8AC3E}">
        <p14:creationId xmlns:p14="http://schemas.microsoft.com/office/powerpoint/2010/main" val="100107538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82245" y="133668"/>
            <a:ext cx="2561755" cy="365125"/>
          </a:xfrm>
        </p:spPr>
        <p:txBody>
          <a:bodyPr/>
          <a:lstStyle/>
          <a:p>
            <a:r>
              <a:rPr lang="en-GB" sz="900" i="1" dirty="0">
                <a:solidFill>
                  <a:schemeClr val="tx2"/>
                </a:solidFill>
                <a:latin typeface="Lucida Grande"/>
              </a:rPr>
              <a:t>T </a:t>
            </a:r>
            <a:r>
              <a:rPr lang="en-GB" sz="900" i="1" dirty="0">
                <a:latin typeface="Lucida Grande"/>
              </a:rPr>
              <a:t>07495 949170 </a:t>
            </a:r>
            <a:r>
              <a:rPr lang="en-GB" sz="900" dirty="0">
                <a:latin typeface="Lucida Grande"/>
              </a:rPr>
              <a:t>|</a:t>
            </a:r>
            <a:r>
              <a:rPr lang="en-GB" sz="900" i="1" dirty="0">
                <a:latin typeface="Lucida Grande"/>
              </a:rPr>
              <a:t> </a:t>
            </a:r>
            <a:r>
              <a:rPr lang="en-GB" sz="900" i="1" dirty="0">
                <a:solidFill>
                  <a:schemeClr val="tx2"/>
                </a:solidFill>
                <a:latin typeface="Lucida Grande"/>
              </a:rPr>
              <a:t>E</a:t>
            </a:r>
            <a:r>
              <a:rPr lang="en-GB" sz="900" i="1" dirty="0">
                <a:latin typeface="Lucida Grande"/>
              </a:rPr>
              <a:t> enquiries@ncs.org.uk</a:t>
            </a:r>
            <a:endParaRPr lang="en-US" sz="900" i="1" dirty="0">
              <a:latin typeface="Lucida Grande"/>
            </a:endParaRPr>
          </a:p>
        </p:txBody>
      </p:sp>
      <p:sp>
        <p:nvSpPr>
          <p:cNvPr id="6" name="TextBox 5"/>
          <p:cNvSpPr txBox="1"/>
          <p:nvPr/>
        </p:nvSpPr>
        <p:spPr>
          <a:xfrm>
            <a:off x="826476" y="1959231"/>
            <a:ext cx="7684477" cy="3416320"/>
          </a:xfrm>
          <a:prstGeom prst="rect">
            <a:avLst/>
          </a:prstGeom>
          <a:solidFill>
            <a:schemeClr val="bg1"/>
          </a:solidFill>
        </p:spPr>
        <p:txBody>
          <a:bodyPr wrap="square" rtlCol="0">
            <a:spAutoFit/>
          </a:bodyPr>
          <a:lstStyle/>
          <a:p>
            <a:r>
              <a:rPr lang="en-US" sz="2400" dirty="0">
                <a:solidFill>
                  <a:schemeClr val="tx1">
                    <a:lumMod val="50000"/>
                    <a:lumOff val="50000"/>
                  </a:schemeClr>
                </a:solidFill>
                <a:latin typeface="Lucida Grande"/>
              </a:rPr>
              <a:t>BS</a:t>
            </a:r>
            <a:r>
              <a:rPr lang="en-GB" sz="2400" dirty="0">
                <a:solidFill>
                  <a:schemeClr val="tx1">
                    <a:lumMod val="50000"/>
                    <a:lumOff val="50000"/>
                  </a:schemeClr>
                </a:solidFill>
                <a:latin typeface="Lucida Grande"/>
              </a:rPr>
              <a:t>5454:1989 essentially required air handling systems:</a:t>
            </a:r>
          </a:p>
          <a:p>
            <a:endParaRPr lang="en-GB" sz="2400" dirty="0">
              <a:solidFill>
                <a:schemeClr val="tx1">
                  <a:lumMod val="50000"/>
                  <a:lumOff val="50000"/>
                </a:schemeClr>
              </a:solidFill>
              <a:latin typeface="Lucida Grande"/>
            </a:endParaRPr>
          </a:p>
          <a:p>
            <a:r>
              <a:rPr lang="en-GB" sz="2400" dirty="0">
                <a:solidFill>
                  <a:schemeClr val="tx1">
                    <a:lumMod val="50000"/>
                    <a:lumOff val="50000"/>
                  </a:schemeClr>
                </a:solidFill>
                <a:latin typeface="Lucida Grande"/>
              </a:rPr>
              <a:t>Clause 4.6 “ </a:t>
            </a:r>
            <a:r>
              <a:rPr lang="en-US" sz="2400" dirty="0">
                <a:solidFill>
                  <a:schemeClr val="tx1">
                    <a:lumMod val="50000"/>
                    <a:lumOff val="50000"/>
                  </a:schemeClr>
                </a:solidFill>
                <a:latin typeface="Lucida Grande"/>
              </a:rPr>
              <a:t>The repository should be designed to provide for accurate and constant control of its internal environment. It should be of thermally insulated construction </a:t>
            </a:r>
            <a:r>
              <a:rPr lang="en-US" sz="2400" dirty="0">
                <a:solidFill>
                  <a:srgbClr val="7030A0"/>
                </a:solidFill>
                <a:latin typeface="Lucida Grande"/>
              </a:rPr>
              <a:t>and designed to accommodate the air-distribution ductwork connected to the air-conditioning plant</a:t>
            </a:r>
            <a:r>
              <a:rPr lang="en-US" sz="2400" dirty="0">
                <a:solidFill>
                  <a:schemeClr val="tx1">
                    <a:lumMod val="50000"/>
                    <a:lumOff val="50000"/>
                  </a:schemeClr>
                </a:solidFill>
                <a:latin typeface="Lucida Grande"/>
              </a:rPr>
              <a:t>, which should be situated outside the repository. ”</a:t>
            </a:r>
            <a:endParaRPr lang="en-GB" sz="2400" dirty="0">
              <a:solidFill>
                <a:schemeClr val="tx1">
                  <a:lumMod val="50000"/>
                  <a:lumOff val="50000"/>
                </a:schemeClr>
              </a:solidFill>
              <a:latin typeface="Lucida Grande"/>
            </a:endParaRPr>
          </a:p>
        </p:txBody>
      </p:sp>
      <p:sp>
        <p:nvSpPr>
          <p:cNvPr id="7" name="Title 1"/>
          <p:cNvSpPr>
            <a:spLocks noGrp="1"/>
          </p:cNvSpPr>
          <p:nvPr>
            <p:ph type="ctrTitle"/>
          </p:nvPr>
        </p:nvSpPr>
        <p:spPr>
          <a:xfrm>
            <a:off x="492369" y="1003023"/>
            <a:ext cx="8352693" cy="658806"/>
          </a:xfrm>
        </p:spPr>
        <p:txBody>
          <a:bodyPr>
            <a:noAutofit/>
          </a:bodyPr>
          <a:lstStyle/>
          <a:p>
            <a:r>
              <a:rPr lang="en-US" sz="3400" dirty="0">
                <a:solidFill>
                  <a:schemeClr val="tx2"/>
                </a:solidFill>
                <a:latin typeface="Lucida Grande"/>
              </a:rPr>
              <a:t>History - BS5454</a:t>
            </a:r>
          </a:p>
        </p:txBody>
      </p:sp>
    </p:spTree>
    <p:extLst>
      <p:ext uri="{BB962C8B-B14F-4D97-AF65-F5344CB8AC3E}">
        <p14:creationId xmlns:p14="http://schemas.microsoft.com/office/powerpoint/2010/main" val="137289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82245" y="133668"/>
            <a:ext cx="2561755" cy="365125"/>
          </a:xfrm>
        </p:spPr>
        <p:txBody>
          <a:bodyPr/>
          <a:lstStyle/>
          <a:p>
            <a:r>
              <a:rPr lang="en-GB" sz="900" i="1" dirty="0">
                <a:solidFill>
                  <a:schemeClr val="tx2"/>
                </a:solidFill>
                <a:latin typeface="Lucida Grande"/>
              </a:rPr>
              <a:t>T </a:t>
            </a:r>
            <a:r>
              <a:rPr lang="en-GB" sz="900" i="1" dirty="0">
                <a:latin typeface="Lucida Grande"/>
              </a:rPr>
              <a:t>07495 949170 </a:t>
            </a:r>
            <a:r>
              <a:rPr lang="en-GB" sz="900" dirty="0">
                <a:latin typeface="Lucida Grande"/>
              </a:rPr>
              <a:t>|</a:t>
            </a:r>
            <a:r>
              <a:rPr lang="en-GB" sz="900" i="1" dirty="0">
                <a:latin typeface="Lucida Grande"/>
              </a:rPr>
              <a:t> </a:t>
            </a:r>
            <a:r>
              <a:rPr lang="en-GB" sz="900" i="1" dirty="0">
                <a:solidFill>
                  <a:schemeClr val="tx2"/>
                </a:solidFill>
                <a:latin typeface="Lucida Grande"/>
              </a:rPr>
              <a:t>E</a:t>
            </a:r>
            <a:r>
              <a:rPr lang="en-GB" sz="900" i="1" dirty="0">
                <a:latin typeface="Lucida Grande"/>
              </a:rPr>
              <a:t> enquiries@ncs.org.uk</a:t>
            </a:r>
            <a:endParaRPr lang="en-US" sz="900" i="1" dirty="0">
              <a:latin typeface="Lucida Grande"/>
            </a:endParaRPr>
          </a:p>
        </p:txBody>
      </p:sp>
      <p:sp>
        <p:nvSpPr>
          <p:cNvPr id="6" name="TextBox 5"/>
          <p:cNvSpPr txBox="1"/>
          <p:nvPr/>
        </p:nvSpPr>
        <p:spPr>
          <a:xfrm>
            <a:off x="648537" y="1797983"/>
            <a:ext cx="7846925" cy="4339650"/>
          </a:xfrm>
          <a:prstGeom prst="rect">
            <a:avLst/>
          </a:prstGeom>
          <a:solidFill>
            <a:schemeClr val="bg1"/>
          </a:solidFill>
        </p:spPr>
        <p:txBody>
          <a:bodyPr wrap="square" rtlCol="0">
            <a:spAutoFit/>
          </a:bodyPr>
          <a:lstStyle/>
          <a:p>
            <a:r>
              <a:rPr lang="en-GB" sz="2400" dirty="0">
                <a:solidFill>
                  <a:schemeClr val="tx1">
                    <a:lumMod val="50000"/>
                    <a:lumOff val="50000"/>
                  </a:schemeClr>
                </a:solidFill>
                <a:latin typeface="Lucida Grande"/>
              </a:rPr>
              <a:t>Both 5454:1989 and 5454:2000 were strong on needing air movement and forms of ventilation to remove ‘off-gassing’ of archives e.g.:</a:t>
            </a:r>
          </a:p>
          <a:p>
            <a:endParaRPr lang="en-GB" sz="1200" dirty="0">
              <a:solidFill>
                <a:schemeClr val="tx1">
                  <a:lumMod val="50000"/>
                  <a:lumOff val="50000"/>
                </a:schemeClr>
              </a:solidFill>
              <a:latin typeface="Lucida Grande"/>
            </a:endParaRPr>
          </a:p>
          <a:p>
            <a:r>
              <a:rPr lang="en-GB" sz="2400" dirty="0">
                <a:solidFill>
                  <a:schemeClr val="tx1">
                    <a:lumMod val="50000"/>
                    <a:lumOff val="50000"/>
                  </a:schemeClr>
                </a:solidFill>
                <a:latin typeface="Lucida Grande"/>
              </a:rPr>
              <a:t>	“ Air movement </a:t>
            </a:r>
            <a:r>
              <a:rPr lang="en-GB" sz="2400" i="1" dirty="0">
                <a:solidFill>
                  <a:schemeClr val="tx1">
                    <a:lumMod val="50000"/>
                    <a:lumOff val="50000"/>
                  </a:schemeClr>
                </a:solidFill>
                <a:latin typeface="Lucida Grande"/>
              </a:rPr>
              <a:t>removes</a:t>
            </a:r>
            <a:r>
              <a:rPr lang="en-GB" sz="2400" dirty="0">
                <a:solidFill>
                  <a:schemeClr val="tx1">
                    <a:lumMod val="50000"/>
                    <a:lumOff val="50000"/>
                  </a:schemeClr>
                </a:solidFill>
                <a:latin typeface="Lucida Grande"/>
              </a:rPr>
              <a:t> off-gassing of organic 	materials ”</a:t>
            </a:r>
          </a:p>
          <a:p>
            <a:endParaRPr lang="en-GB" sz="1200" dirty="0">
              <a:solidFill>
                <a:schemeClr val="tx1">
                  <a:lumMod val="50000"/>
                  <a:lumOff val="50000"/>
                </a:schemeClr>
              </a:solidFill>
              <a:latin typeface="Lucida Grande"/>
            </a:endParaRPr>
          </a:p>
          <a:p>
            <a:r>
              <a:rPr lang="en-GB" sz="2400" dirty="0">
                <a:solidFill>
                  <a:schemeClr val="tx1">
                    <a:lumMod val="50000"/>
                    <a:lumOff val="50000"/>
                  </a:schemeClr>
                </a:solidFill>
                <a:latin typeface="Lucida Grande"/>
              </a:rPr>
              <a:t>This is followed by:</a:t>
            </a:r>
          </a:p>
          <a:p>
            <a:endParaRPr lang="en-GB" sz="1200" dirty="0">
              <a:solidFill>
                <a:schemeClr val="tx1">
                  <a:lumMod val="50000"/>
                  <a:lumOff val="50000"/>
                </a:schemeClr>
              </a:solidFill>
              <a:latin typeface="Lucida Grande"/>
            </a:endParaRPr>
          </a:p>
          <a:p>
            <a:r>
              <a:rPr lang="en-GB" sz="2400" dirty="0">
                <a:solidFill>
                  <a:schemeClr val="tx1">
                    <a:lumMod val="50000"/>
                    <a:lumOff val="50000"/>
                  </a:schemeClr>
                </a:solidFill>
                <a:latin typeface="Lucida Grande"/>
              </a:rPr>
              <a:t>	“ If a mechanical ventilation system is provided, it 	should be designed to reduce pollutant 	concentration by introducing a proportion of fresh 	air ”</a:t>
            </a:r>
          </a:p>
        </p:txBody>
      </p:sp>
      <p:sp>
        <p:nvSpPr>
          <p:cNvPr id="7" name="Title 1"/>
          <p:cNvSpPr>
            <a:spLocks noGrp="1"/>
          </p:cNvSpPr>
          <p:nvPr>
            <p:ph type="ctrTitle"/>
          </p:nvPr>
        </p:nvSpPr>
        <p:spPr>
          <a:xfrm>
            <a:off x="492369" y="1003023"/>
            <a:ext cx="8352693" cy="658806"/>
          </a:xfrm>
        </p:spPr>
        <p:txBody>
          <a:bodyPr>
            <a:noAutofit/>
          </a:bodyPr>
          <a:lstStyle/>
          <a:p>
            <a:r>
              <a:rPr lang="en-US" sz="3400" dirty="0">
                <a:solidFill>
                  <a:schemeClr val="tx2"/>
                </a:solidFill>
                <a:latin typeface="Lucida Grande"/>
              </a:rPr>
              <a:t>Fears of ‘stagnant air’</a:t>
            </a:r>
          </a:p>
        </p:txBody>
      </p:sp>
      <p:sp>
        <p:nvSpPr>
          <p:cNvPr id="5" name="Footer Placeholder 4"/>
          <p:cNvSpPr>
            <a:spLocks noGrp="1"/>
          </p:cNvSpPr>
          <p:nvPr>
            <p:ph type="ftr" sz="quarter" idx="11"/>
          </p:nvPr>
        </p:nvSpPr>
        <p:spPr>
          <a:xfrm>
            <a:off x="1163782" y="6596783"/>
            <a:ext cx="6816436" cy="261217"/>
          </a:xfrm>
        </p:spPr>
        <p:txBody>
          <a:bodyPr/>
          <a:lstStyle/>
          <a:p>
            <a:r>
              <a:rPr lang="en-US" b="1" dirty="0">
                <a:solidFill>
                  <a:schemeClr val="bg2"/>
                </a:solidFill>
                <a:latin typeface="Lucida Grande"/>
              </a:rPr>
              <a:t>We are 170+ Archives, Libraries &amp; Museums and growing all the time</a:t>
            </a:r>
          </a:p>
        </p:txBody>
      </p:sp>
    </p:spTree>
    <p:extLst>
      <p:ext uri="{BB962C8B-B14F-4D97-AF65-F5344CB8AC3E}">
        <p14:creationId xmlns:p14="http://schemas.microsoft.com/office/powerpoint/2010/main" val="2368197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82245" y="133668"/>
            <a:ext cx="2561755" cy="365125"/>
          </a:xfrm>
        </p:spPr>
        <p:txBody>
          <a:bodyPr/>
          <a:lstStyle/>
          <a:p>
            <a:r>
              <a:rPr lang="en-GB" sz="900" i="1" dirty="0">
                <a:solidFill>
                  <a:schemeClr val="tx2"/>
                </a:solidFill>
                <a:latin typeface="Lucida Grande"/>
              </a:rPr>
              <a:t>T </a:t>
            </a:r>
            <a:r>
              <a:rPr lang="en-GB" sz="900" i="1" dirty="0">
                <a:latin typeface="Lucida Grande"/>
              </a:rPr>
              <a:t>07495 949170 </a:t>
            </a:r>
            <a:r>
              <a:rPr lang="en-GB" sz="900" dirty="0">
                <a:latin typeface="Lucida Grande"/>
              </a:rPr>
              <a:t>|</a:t>
            </a:r>
            <a:r>
              <a:rPr lang="en-GB" sz="900" i="1" dirty="0">
                <a:latin typeface="Lucida Grande"/>
              </a:rPr>
              <a:t> </a:t>
            </a:r>
            <a:r>
              <a:rPr lang="en-GB" sz="900" i="1" dirty="0">
                <a:solidFill>
                  <a:schemeClr val="tx2"/>
                </a:solidFill>
                <a:latin typeface="Lucida Grande"/>
              </a:rPr>
              <a:t>E</a:t>
            </a:r>
            <a:r>
              <a:rPr lang="en-GB" sz="900" i="1" dirty="0">
                <a:latin typeface="Lucida Grande"/>
              </a:rPr>
              <a:t> enquiries@ncs.org.uk</a:t>
            </a:r>
            <a:endParaRPr lang="en-US" sz="900" i="1" dirty="0">
              <a:latin typeface="Lucida Grande"/>
            </a:endParaRPr>
          </a:p>
        </p:txBody>
      </p:sp>
      <p:sp>
        <p:nvSpPr>
          <p:cNvPr id="6" name="TextBox 5"/>
          <p:cNvSpPr txBox="1"/>
          <p:nvPr/>
        </p:nvSpPr>
        <p:spPr>
          <a:xfrm>
            <a:off x="631371" y="1786259"/>
            <a:ext cx="7879583" cy="4154984"/>
          </a:xfrm>
          <a:prstGeom prst="rect">
            <a:avLst/>
          </a:prstGeom>
          <a:solidFill>
            <a:schemeClr val="bg1"/>
          </a:solidFill>
        </p:spPr>
        <p:txBody>
          <a:bodyPr wrap="square" rtlCol="0">
            <a:spAutoFit/>
          </a:bodyPr>
          <a:lstStyle/>
          <a:p>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400" b="1" dirty="0">
                <a:solidFill>
                  <a:schemeClr val="tx1">
                    <a:lumMod val="50000"/>
                    <a:lumOff val="50000"/>
                  </a:schemeClr>
                </a:solidFill>
                <a:latin typeface="Lucida Grande"/>
              </a:rPr>
              <a:t> 	</a:t>
            </a:r>
            <a:r>
              <a:rPr lang="en-GB" sz="2400" dirty="0">
                <a:solidFill>
                  <a:schemeClr val="tx1">
                    <a:lumMod val="50000"/>
                    <a:lumOff val="50000"/>
                  </a:schemeClr>
                </a:solidFill>
                <a:latin typeface="Lucida Grande"/>
              </a:rPr>
              <a:t>Air movement was deemed the only way of 	preventing mould growth, with fresh air based on 	office and domestic building regulations:</a:t>
            </a:r>
          </a:p>
          <a:p>
            <a:endParaRPr lang="en-GB" sz="1200" dirty="0">
              <a:solidFill>
                <a:schemeClr val="tx1">
                  <a:lumMod val="50000"/>
                  <a:lumOff val="50000"/>
                </a:schemeClr>
              </a:solidFill>
              <a:latin typeface="Lucida Grande"/>
            </a:endParaRPr>
          </a:p>
          <a:p>
            <a:r>
              <a:rPr 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400" dirty="0">
                <a:solidFill>
                  <a:schemeClr val="tx1">
                    <a:lumMod val="50000"/>
                    <a:lumOff val="50000"/>
                  </a:schemeClr>
                </a:solidFill>
                <a:latin typeface="Lucida Grande"/>
              </a:rPr>
              <a:t> 	</a:t>
            </a:r>
            <a:r>
              <a:rPr lang="en-GB" sz="2400" dirty="0">
                <a:solidFill>
                  <a:schemeClr val="tx1">
                    <a:lumMod val="50000"/>
                    <a:lumOff val="50000"/>
                  </a:schemeClr>
                </a:solidFill>
                <a:latin typeface="Lucida Grande"/>
              </a:rPr>
              <a:t>1989 clause 7.4.3 “The air within the repository 	should be kept in continuous motion day and night, 	being recirculated to all parts of the repository </a:t>
            </a:r>
            <a:r>
              <a:rPr lang="en-GB" sz="2400" i="1" dirty="0">
                <a:solidFill>
                  <a:srgbClr val="7030A0"/>
                </a:solidFill>
                <a:latin typeface="Lucida Grande"/>
              </a:rPr>
              <a:t>six 	times an hour</a:t>
            </a:r>
            <a:r>
              <a:rPr lang="en-GB" sz="2400" dirty="0">
                <a:solidFill>
                  <a:schemeClr val="tx1">
                    <a:lumMod val="50000"/>
                    <a:lumOff val="50000"/>
                  </a:schemeClr>
                </a:solidFill>
                <a:latin typeface="Lucida Grande"/>
              </a:rPr>
              <a:t>, with a 10 % intake of fresh air.” </a:t>
            </a:r>
            <a:r>
              <a:rPr lang="en-GB" sz="2400" dirty="0">
                <a:solidFill>
                  <a:srgbClr val="7030A0"/>
                </a:solidFill>
                <a:latin typeface="Lucida Grande"/>
              </a:rPr>
              <a:t>BR</a:t>
            </a:r>
          </a:p>
          <a:p>
            <a:endParaRPr lang="en-GB" sz="1200" dirty="0">
              <a:solidFill>
                <a:schemeClr val="tx1">
                  <a:lumMod val="50000"/>
                  <a:lumOff val="50000"/>
                </a:schemeClr>
              </a:solidFill>
              <a:latin typeface="Lucida Grande"/>
            </a:endParaRPr>
          </a:p>
          <a:p>
            <a:r>
              <a:rPr 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400" dirty="0">
                <a:solidFill>
                  <a:schemeClr val="tx1">
                    <a:lumMod val="50000"/>
                    <a:lumOff val="50000"/>
                  </a:schemeClr>
                </a:solidFill>
                <a:latin typeface="Lucida Grande"/>
              </a:rPr>
              <a:t> 	</a:t>
            </a:r>
            <a:r>
              <a:rPr lang="en-GB" sz="2400" dirty="0">
                <a:solidFill>
                  <a:schemeClr val="tx1">
                    <a:lumMod val="50000"/>
                    <a:lumOff val="50000"/>
                  </a:schemeClr>
                </a:solidFill>
                <a:latin typeface="Lucida Grande"/>
              </a:rPr>
              <a:t>2000 the amount circulated should be based on 	the cooling load required but fresh air should “not be 	less than 5 % to 10 %”</a:t>
            </a:r>
          </a:p>
        </p:txBody>
      </p:sp>
      <p:sp>
        <p:nvSpPr>
          <p:cNvPr id="7" name="Title 1"/>
          <p:cNvSpPr>
            <a:spLocks noGrp="1"/>
          </p:cNvSpPr>
          <p:nvPr>
            <p:ph type="ctrTitle"/>
          </p:nvPr>
        </p:nvSpPr>
        <p:spPr>
          <a:xfrm>
            <a:off x="492369" y="1003023"/>
            <a:ext cx="8352693" cy="658806"/>
          </a:xfrm>
        </p:spPr>
        <p:txBody>
          <a:bodyPr>
            <a:noAutofit/>
          </a:bodyPr>
          <a:lstStyle/>
          <a:p>
            <a:r>
              <a:rPr lang="en-US" sz="3400" dirty="0">
                <a:solidFill>
                  <a:schemeClr val="tx2"/>
                </a:solidFill>
                <a:latin typeface="Lucida Grande"/>
              </a:rPr>
              <a:t>Air Movement + Fresh Air</a:t>
            </a:r>
          </a:p>
        </p:txBody>
      </p:sp>
    </p:spTree>
    <p:extLst>
      <p:ext uri="{BB962C8B-B14F-4D97-AF65-F5344CB8AC3E}">
        <p14:creationId xmlns:p14="http://schemas.microsoft.com/office/powerpoint/2010/main" val="77472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82245" y="133668"/>
            <a:ext cx="2561755" cy="365125"/>
          </a:xfrm>
        </p:spPr>
        <p:txBody>
          <a:bodyPr/>
          <a:lstStyle/>
          <a:p>
            <a:r>
              <a:rPr lang="en-GB" sz="900" i="1" dirty="0">
                <a:solidFill>
                  <a:schemeClr val="tx2"/>
                </a:solidFill>
                <a:latin typeface="Lucida Grande"/>
              </a:rPr>
              <a:t>T </a:t>
            </a:r>
            <a:r>
              <a:rPr lang="en-GB" sz="900" i="1" dirty="0">
                <a:latin typeface="Lucida Grande"/>
              </a:rPr>
              <a:t>07495 949170 </a:t>
            </a:r>
            <a:r>
              <a:rPr lang="en-GB" sz="900" dirty="0">
                <a:latin typeface="Lucida Grande"/>
              </a:rPr>
              <a:t>|</a:t>
            </a:r>
            <a:r>
              <a:rPr lang="en-GB" sz="900" i="1" dirty="0">
                <a:latin typeface="Lucida Grande"/>
              </a:rPr>
              <a:t> </a:t>
            </a:r>
            <a:r>
              <a:rPr lang="en-GB" sz="900" i="1" dirty="0">
                <a:solidFill>
                  <a:schemeClr val="tx2"/>
                </a:solidFill>
                <a:latin typeface="Lucida Grande"/>
              </a:rPr>
              <a:t>E</a:t>
            </a:r>
            <a:r>
              <a:rPr lang="en-GB" sz="900" i="1" dirty="0">
                <a:latin typeface="Lucida Grande"/>
              </a:rPr>
              <a:t> enquiries@ncs.org.uk</a:t>
            </a:r>
            <a:endParaRPr lang="en-US" sz="900" i="1" dirty="0">
              <a:latin typeface="Lucida Grande"/>
            </a:endParaRPr>
          </a:p>
        </p:txBody>
      </p:sp>
      <p:sp>
        <p:nvSpPr>
          <p:cNvPr id="6" name="TextBox 5"/>
          <p:cNvSpPr txBox="1"/>
          <p:nvPr/>
        </p:nvSpPr>
        <p:spPr>
          <a:xfrm>
            <a:off x="492368" y="1359199"/>
            <a:ext cx="8352693" cy="4678204"/>
          </a:xfrm>
          <a:prstGeom prst="rect">
            <a:avLst/>
          </a:prstGeom>
          <a:solidFill>
            <a:schemeClr val="bg1"/>
          </a:solidFill>
        </p:spPr>
        <p:txBody>
          <a:bodyPr wrap="square" rtlCol="0">
            <a:sp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b="1" dirty="0">
                <a:solidFill>
                  <a:schemeClr val="tx1">
                    <a:lumMod val="50000"/>
                    <a:lumOff val="50000"/>
                  </a:schemeClr>
                </a:solidFill>
                <a:latin typeface="Lucida Grande"/>
              </a:rPr>
              <a:t> 	</a:t>
            </a:r>
            <a:r>
              <a:rPr lang="en-US" dirty="0">
                <a:solidFill>
                  <a:schemeClr val="tx1">
                    <a:lumMod val="50000"/>
                    <a:lumOff val="50000"/>
                  </a:schemeClr>
                </a:solidFill>
                <a:latin typeface="Lucida Grande"/>
              </a:rPr>
              <a:t>The myth: “Building Regulations require fresh air ventilation”</a:t>
            </a:r>
          </a:p>
          <a:p>
            <a:endParaRPr lang="en-US" sz="1200" dirty="0">
              <a:solidFill>
                <a:schemeClr val="tx1">
                  <a:lumMod val="50000"/>
                  <a:lumOff val="50000"/>
                </a:schemeClr>
              </a:solidFill>
              <a:latin typeface="Lucida Grande"/>
            </a:endParaRPr>
          </a:p>
          <a:p>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dirty="0">
                <a:solidFill>
                  <a:schemeClr val="tx1">
                    <a:lumMod val="50000"/>
                    <a:lumOff val="50000"/>
                  </a:schemeClr>
                </a:solidFill>
                <a:latin typeface="Lucida Grande"/>
              </a:rPr>
              <a:t> 	The truth: Ventilation: Approved Document F (England &amp; Wales)</a:t>
            </a:r>
          </a:p>
          <a:p>
            <a:endParaRPr lang="en-US" sz="1200" dirty="0">
              <a:solidFill>
                <a:schemeClr val="tx1">
                  <a:lumMod val="50000"/>
                  <a:lumOff val="50000"/>
                </a:schemeClr>
              </a:solidFill>
              <a:latin typeface="Lucida Grande"/>
            </a:endParaRPr>
          </a:p>
          <a:p>
            <a:r>
              <a:rPr lang="en-US" dirty="0">
                <a:solidFill>
                  <a:schemeClr val="tx1">
                    <a:lumMod val="50000"/>
                    <a:lumOff val="50000"/>
                  </a:schemeClr>
                </a:solidFill>
                <a:latin typeface="Lucida Grande"/>
                <a:hlinkClick r:id="rId3"/>
              </a:rPr>
              <a:t>https://www.gov.uk/government/publications/ventilation-approved-document-f</a:t>
            </a:r>
            <a:endParaRPr lang="en-US" dirty="0">
              <a:solidFill>
                <a:schemeClr val="tx1">
                  <a:lumMod val="50000"/>
                  <a:lumOff val="50000"/>
                </a:schemeClr>
              </a:solidFill>
              <a:latin typeface="Lucida Grande"/>
            </a:endParaRPr>
          </a:p>
          <a:p>
            <a:endParaRPr lang="en-US" sz="1200" dirty="0">
              <a:solidFill>
                <a:schemeClr val="tx1">
                  <a:lumMod val="50000"/>
                  <a:lumOff val="50000"/>
                </a:schemeClr>
              </a:solidFill>
              <a:latin typeface="Lucida Grande"/>
            </a:endParaRPr>
          </a:p>
          <a:p>
            <a:r>
              <a:rPr lang="en-US" dirty="0">
                <a:solidFill>
                  <a:schemeClr val="tx1">
                    <a:lumMod val="50000"/>
                    <a:lumOff val="50000"/>
                  </a:schemeClr>
                </a:solidFill>
                <a:latin typeface="Lucida Grande"/>
              </a:rPr>
              <a:t>“ Requirement F1 does not apply to a building or space within </a:t>
            </a:r>
          </a:p>
          <a:p>
            <a:r>
              <a:rPr lang="en-US" dirty="0">
                <a:solidFill>
                  <a:schemeClr val="tx1">
                    <a:lumMod val="50000"/>
                    <a:lumOff val="50000"/>
                  </a:schemeClr>
                </a:solidFill>
                <a:latin typeface="Lucida Grande"/>
              </a:rPr>
              <a:t>   a building:</a:t>
            </a:r>
          </a:p>
          <a:p>
            <a:r>
              <a:rPr lang="en-US" dirty="0">
                <a:solidFill>
                  <a:schemeClr val="tx1">
                    <a:lumMod val="50000"/>
                    <a:lumOff val="50000"/>
                  </a:schemeClr>
                </a:solidFill>
                <a:latin typeface="Lucida Grande"/>
              </a:rPr>
              <a:t>	a. into which people do not normally go; or</a:t>
            </a:r>
          </a:p>
          <a:p>
            <a:r>
              <a:rPr lang="en-US" dirty="0">
                <a:solidFill>
                  <a:schemeClr val="tx1">
                    <a:lumMod val="50000"/>
                    <a:lumOff val="50000"/>
                  </a:schemeClr>
                </a:solidFill>
                <a:latin typeface="Lucida Grande"/>
              </a:rPr>
              <a:t>	b. which is used solely for storage; ”</a:t>
            </a:r>
          </a:p>
          <a:p>
            <a:endParaRPr lang="en-US" sz="1200" dirty="0">
              <a:solidFill>
                <a:schemeClr val="tx1">
                  <a:lumMod val="50000"/>
                  <a:lumOff val="50000"/>
                </a:schemeClr>
              </a:solidFill>
              <a:latin typeface="Lucida Grande"/>
            </a:endParaRPr>
          </a:p>
          <a:p>
            <a:r>
              <a:rPr lang="en-US" dirty="0">
                <a:solidFill>
                  <a:schemeClr val="tx1">
                    <a:lumMod val="50000"/>
                    <a:lumOff val="50000"/>
                  </a:schemeClr>
                </a:solidFill>
                <a:latin typeface="Lucida Grande"/>
              </a:rPr>
              <a:t>Scottish Building Regulations</a:t>
            </a:r>
          </a:p>
          <a:p>
            <a:endParaRPr lang="en-US" sz="1200" dirty="0">
              <a:solidFill>
                <a:schemeClr val="tx1">
                  <a:lumMod val="50000"/>
                  <a:lumOff val="50000"/>
                </a:schemeClr>
              </a:solidFill>
              <a:latin typeface="Lucida Grande"/>
            </a:endParaRPr>
          </a:p>
          <a:p>
            <a:r>
              <a:rPr lang="en-GB" dirty="0">
                <a:solidFill>
                  <a:schemeClr val="tx1">
                    <a:lumMod val="50000"/>
                    <a:lumOff val="50000"/>
                  </a:schemeClr>
                </a:solidFill>
                <a:latin typeface="Lucida Grande"/>
                <a:hlinkClick r:id="rId4"/>
              </a:rPr>
              <a:t>https://www.gov.scot/publications/building-standards-technical-handbook-2020-non-domestic/3-environment/3-14-ventilation/</a:t>
            </a:r>
            <a:endParaRPr lang="en-GB" dirty="0">
              <a:solidFill>
                <a:schemeClr val="tx1">
                  <a:lumMod val="50000"/>
                  <a:lumOff val="50000"/>
                </a:schemeClr>
              </a:solidFill>
              <a:latin typeface="Lucida Grande"/>
            </a:endParaRPr>
          </a:p>
          <a:p>
            <a:endParaRPr lang="en-GB" sz="1200" dirty="0">
              <a:solidFill>
                <a:schemeClr val="tx1">
                  <a:lumMod val="50000"/>
                  <a:lumOff val="50000"/>
                </a:schemeClr>
              </a:solidFill>
              <a:latin typeface="Lucida Grande"/>
            </a:endParaRPr>
          </a:p>
          <a:p>
            <a:r>
              <a:rPr lang="en-US" dirty="0">
                <a:solidFill>
                  <a:schemeClr val="tx1">
                    <a:lumMod val="50000"/>
                    <a:lumOff val="50000"/>
                  </a:schemeClr>
                </a:solidFill>
                <a:latin typeface="Lucida Grande"/>
              </a:rPr>
              <a:t>“ There is no need to ventilate:</a:t>
            </a:r>
          </a:p>
          <a:p>
            <a:endParaRPr lang="en-US" sz="1000" dirty="0">
              <a:solidFill>
                <a:schemeClr val="tx1">
                  <a:lumMod val="50000"/>
                  <a:lumOff val="50000"/>
                </a:schemeClr>
              </a:solidFill>
              <a:latin typeface="Lucida Grande"/>
            </a:endParaRPr>
          </a:p>
          <a:p>
            <a:r>
              <a:rPr lang="en-US" dirty="0">
                <a:solidFill>
                  <a:schemeClr val="tx1">
                    <a:lumMod val="50000"/>
                    <a:lumOff val="50000"/>
                  </a:schemeClr>
                </a:solidFill>
                <a:latin typeface="Lucida Grande"/>
              </a:rPr>
              <a:t>   a.	a store room used only for storage that requires a controlled temperature”</a:t>
            </a:r>
            <a:endParaRPr lang="en-GB" dirty="0">
              <a:solidFill>
                <a:schemeClr val="tx1">
                  <a:lumMod val="50000"/>
                  <a:lumOff val="50000"/>
                </a:schemeClr>
              </a:solidFill>
              <a:latin typeface="Lucida Grande"/>
            </a:endParaRPr>
          </a:p>
        </p:txBody>
      </p:sp>
      <p:sp>
        <p:nvSpPr>
          <p:cNvPr id="7" name="Title 1"/>
          <p:cNvSpPr>
            <a:spLocks noGrp="1"/>
          </p:cNvSpPr>
          <p:nvPr>
            <p:ph type="ctrTitle"/>
          </p:nvPr>
        </p:nvSpPr>
        <p:spPr>
          <a:xfrm>
            <a:off x="492369" y="700393"/>
            <a:ext cx="8352693" cy="658806"/>
          </a:xfrm>
        </p:spPr>
        <p:txBody>
          <a:bodyPr>
            <a:noAutofit/>
          </a:bodyPr>
          <a:lstStyle/>
          <a:p>
            <a:r>
              <a:rPr lang="en-US" sz="3400" dirty="0">
                <a:solidFill>
                  <a:schemeClr val="tx2"/>
                </a:solidFill>
                <a:latin typeface="Lucida Grande"/>
              </a:rPr>
              <a:t>Ventilation – M&amp;E engineer’s myth</a:t>
            </a:r>
          </a:p>
        </p:txBody>
      </p:sp>
    </p:spTree>
    <p:extLst>
      <p:ext uri="{BB962C8B-B14F-4D97-AF65-F5344CB8AC3E}">
        <p14:creationId xmlns:p14="http://schemas.microsoft.com/office/powerpoint/2010/main" val="40118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82245" y="133668"/>
            <a:ext cx="2561755" cy="365125"/>
          </a:xfrm>
        </p:spPr>
        <p:txBody>
          <a:bodyPr/>
          <a:lstStyle/>
          <a:p>
            <a:r>
              <a:rPr lang="en-GB" sz="900" i="1" dirty="0">
                <a:solidFill>
                  <a:schemeClr val="tx2"/>
                </a:solidFill>
                <a:latin typeface="Lucida Grande"/>
              </a:rPr>
              <a:t>T </a:t>
            </a:r>
            <a:r>
              <a:rPr lang="en-GB" sz="900" i="1" dirty="0">
                <a:latin typeface="Lucida Grande"/>
              </a:rPr>
              <a:t>07495 949170 </a:t>
            </a:r>
            <a:r>
              <a:rPr lang="en-GB" sz="900" dirty="0">
                <a:latin typeface="Lucida Grande"/>
              </a:rPr>
              <a:t>|</a:t>
            </a:r>
            <a:r>
              <a:rPr lang="en-GB" sz="900" i="1" dirty="0">
                <a:latin typeface="Lucida Grande"/>
              </a:rPr>
              <a:t> </a:t>
            </a:r>
            <a:r>
              <a:rPr lang="en-GB" sz="900" i="1" dirty="0">
                <a:solidFill>
                  <a:schemeClr val="tx2"/>
                </a:solidFill>
                <a:latin typeface="Lucida Grande"/>
              </a:rPr>
              <a:t>E</a:t>
            </a:r>
            <a:r>
              <a:rPr lang="en-GB" sz="900" i="1" dirty="0">
                <a:latin typeface="Lucida Grande"/>
              </a:rPr>
              <a:t> enquiries@ncs.org.uk</a:t>
            </a:r>
            <a:endParaRPr lang="en-US" sz="900" i="1" dirty="0">
              <a:latin typeface="Lucida Grande"/>
            </a:endParaRPr>
          </a:p>
        </p:txBody>
      </p:sp>
      <p:sp>
        <p:nvSpPr>
          <p:cNvPr id="6" name="TextBox 5"/>
          <p:cNvSpPr txBox="1"/>
          <p:nvPr/>
        </p:nvSpPr>
        <p:spPr>
          <a:xfrm>
            <a:off x="674914" y="1784921"/>
            <a:ext cx="7772400" cy="4339650"/>
          </a:xfrm>
          <a:prstGeom prst="rect">
            <a:avLst/>
          </a:prstGeom>
          <a:solidFill>
            <a:schemeClr val="bg1"/>
          </a:solidFill>
        </p:spPr>
        <p:txBody>
          <a:bodyPr wrap="square" rtlCol="0">
            <a:spAutoFit/>
          </a:bodyPr>
          <a:lstStyle/>
          <a:p>
            <a:r>
              <a:rPr lang="en-GB" sz="2000" dirty="0">
                <a:solidFill>
                  <a:schemeClr val="tx1">
                    <a:lumMod val="50000"/>
                    <a:lumOff val="50000"/>
                  </a:schemeClr>
                </a:solidFill>
                <a:latin typeface="Lucida Grande"/>
              </a:rPr>
              <a:t>Environmental parameters:</a:t>
            </a:r>
          </a:p>
          <a:p>
            <a:endParaRPr lang="en-GB"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5454 – fixed control point, plus/minus 5% &amp; 1C, between 	45% &amp; 60% and 16C &amp; 19C</a:t>
            </a:r>
          </a:p>
          <a:p>
            <a:endParaRPr lang="en-US"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5454 – cooled storage (above zero), for all photos and other 	media</a:t>
            </a:r>
          </a:p>
          <a:p>
            <a:endParaRPr lang="en-US" sz="12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4971 – </a:t>
            </a:r>
            <a:r>
              <a:rPr lang="en-US" sz="2000" dirty="0">
                <a:solidFill>
                  <a:schemeClr val="tx2">
                    <a:lumMod val="75000"/>
                    <a:lumOff val="25000"/>
                  </a:schemeClr>
                </a:solidFill>
                <a:latin typeface="Lucida Grande"/>
              </a:rPr>
              <a:t>annual average</a:t>
            </a:r>
            <a:r>
              <a:rPr lang="en-US" sz="2000" dirty="0">
                <a:solidFill>
                  <a:schemeClr val="tx1">
                    <a:lumMod val="50000"/>
                    <a:lumOff val="50000"/>
                  </a:schemeClr>
                </a:solidFill>
                <a:latin typeface="Lucida Grande"/>
              </a:rPr>
              <a:t> &lt;18degC, not more than 23degC 	cautionary max, 13degC min as recommendation only; not 	above 60% and not below 35%</a:t>
            </a:r>
          </a:p>
          <a:p>
            <a:endParaRPr lang="en-US" sz="2000" dirty="0">
              <a:solidFill>
                <a:schemeClr val="tx1">
                  <a:lumMod val="50000"/>
                  <a:lumOff val="50000"/>
                </a:schemeClr>
              </a:solidFill>
              <a:latin typeface="Lucida Grande"/>
            </a:endParaRPr>
          </a:p>
          <a:p>
            <a:r>
              <a:rPr lang="en-US"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sz="2000" dirty="0">
                <a:solidFill>
                  <a:schemeClr val="tx1">
                    <a:lumMod val="50000"/>
                    <a:lumOff val="50000"/>
                  </a:schemeClr>
                </a:solidFill>
                <a:latin typeface="Lucida Grande"/>
              </a:rPr>
              <a:t> 	4971 – no more cooled storage, just freezing for 	acetated 	plastics etc., microclimate packages for RH sensitive materials 	e.g. magnetic polyester media</a:t>
            </a:r>
          </a:p>
        </p:txBody>
      </p:sp>
      <p:sp>
        <p:nvSpPr>
          <p:cNvPr id="7" name="Title 1"/>
          <p:cNvSpPr>
            <a:spLocks noGrp="1"/>
          </p:cNvSpPr>
          <p:nvPr>
            <p:ph type="ctrTitle"/>
          </p:nvPr>
        </p:nvSpPr>
        <p:spPr>
          <a:xfrm>
            <a:off x="395653" y="1017695"/>
            <a:ext cx="8352693" cy="658806"/>
          </a:xfrm>
        </p:spPr>
        <p:txBody>
          <a:bodyPr>
            <a:noAutofit/>
          </a:bodyPr>
          <a:lstStyle/>
          <a:p>
            <a:r>
              <a:rPr lang="en-US" sz="3400" dirty="0">
                <a:solidFill>
                  <a:schemeClr val="tx2"/>
                </a:solidFill>
                <a:latin typeface="Lucida Grande"/>
              </a:rPr>
              <a:t>BS5454 v BS4971:2017</a:t>
            </a:r>
          </a:p>
        </p:txBody>
      </p:sp>
      <p:sp>
        <p:nvSpPr>
          <p:cNvPr id="5" name="Footer Placeholder 4"/>
          <p:cNvSpPr>
            <a:spLocks noGrp="1"/>
          </p:cNvSpPr>
          <p:nvPr>
            <p:ph type="ftr" sz="quarter" idx="11"/>
          </p:nvPr>
        </p:nvSpPr>
        <p:spPr>
          <a:xfrm>
            <a:off x="1194955" y="6524047"/>
            <a:ext cx="6816436" cy="261217"/>
          </a:xfrm>
        </p:spPr>
        <p:txBody>
          <a:bodyPr/>
          <a:lstStyle/>
          <a:p>
            <a:r>
              <a:rPr lang="en-US" b="1" dirty="0">
                <a:solidFill>
                  <a:schemeClr val="bg2"/>
                </a:solidFill>
                <a:latin typeface="Lucida Grande"/>
              </a:rPr>
              <a:t>We exist to support the vast majority of institutions that do not have conservation staff</a:t>
            </a:r>
          </a:p>
        </p:txBody>
      </p:sp>
    </p:spTree>
    <p:extLst>
      <p:ext uri="{BB962C8B-B14F-4D97-AF65-F5344CB8AC3E}">
        <p14:creationId xmlns:p14="http://schemas.microsoft.com/office/powerpoint/2010/main" val="3320875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82245" y="133668"/>
            <a:ext cx="2561755" cy="365125"/>
          </a:xfrm>
        </p:spPr>
        <p:txBody>
          <a:bodyPr/>
          <a:lstStyle/>
          <a:p>
            <a:r>
              <a:rPr lang="en-GB" sz="900" i="1" dirty="0">
                <a:solidFill>
                  <a:schemeClr val="tx2"/>
                </a:solidFill>
                <a:latin typeface="Lucida Grande"/>
              </a:rPr>
              <a:t>T </a:t>
            </a:r>
            <a:r>
              <a:rPr lang="en-GB" sz="900" i="1" dirty="0">
                <a:latin typeface="Lucida Grande"/>
              </a:rPr>
              <a:t>07495 949170 </a:t>
            </a:r>
            <a:r>
              <a:rPr lang="en-GB" sz="900" dirty="0">
                <a:latin typeface="Lucida Grande"/>
              </a:rPr>
              <a:t>|</a:t>
            </a:r>
            <a:r>
              <a:rPr lang="en-GB" sz="900" i="1" dirty="0">
                <a:latin typeface="Lucida Grande"/>
              </a:rPr>
              <a:t> </a:t>
            </a:r>
            <a:r>
              <a:rPr lang="en-GB" sz="900" i="1" dirty="0">
                <a:solidFill>
                  <a:schemeClr val="tx2"/>
                </a:solidFill>
                <a:latin typeface="Lucida Grande"/>
              </a:rPr>
              <a:t>E</a:t>
            </a:r>
            <a:r>
              <a:rPr lang="en-GB" sz="900" i="1" dirty="0">
                <a:latin typeface="Lucida Grande"/>
              </a:rPr>
              <a:t> enquiries@ncs.org.uk</a:t>
            </a:r>
            <a:endParaRPr lang="en-US" sz="900" i="1" dirty="0">
              <a:latin typeface="Lucida Grande"/>
            </a:endParaRPr>
          </a:p>
        </p:txBody>
      </p:sp>
      <p:sp>
        <p:nvSpPr>
          <p:cNvPr id="6" name="TextBox 5"/>
          <p:cNvSpPr txBox="1"/>
          <p:nvPr/>
        </p:nvSpPr>
        <p:spPr>
          <a:xfrm>
            <a:off x="576943" y="1784921"/>
            <a:ext cx="8011885" cy="4339650"/>
          </a:xfrm>
          <a:prstGeom prst="rect">
            <a:avLst/>
          </a:prstGeom>
          <a:solidFill>
            <a:schemeClr val="bg1"/>
          </a:solidFill>
        </p:spPr>
        <p:txBody>
          <a:bodyPr wrap="square" rtlCol="0">
            <a:spAutoFit/>
          </a:bodyPr>
          <a:lstStyle/>
          <a:p>
            <a:r>
              <a:rPr lang="en-GB" dirty="0">
                <a:solidFill>
                  <a:schemeClr val="tx1">
                    <a:lumMod val="50000"/>
                    <a:lumOff val="50000"/>
                  </a:schemeClr>
                </a:solidFill>
                <a:latin typeface="Lucida Grande"/>
              </a:rPr>
              <a:t>For temperature, an annual average at a fairly low to moderate level can have a better long term outcome than trying to fix a temperature level using HVAC systems, only to have them fail and result in unseasonal or forced extremes.  For example:</a:t>
            </a:r>
          </a:p>
          <a:p>
            <a:endParaRPr lang="en-GB" sz="1200" dirty="0">
              <a:solidFill>
                <a:schemeClr val="tx1">
                  <a:lumMod val="50000"/>
                  <a:lumOff val="50000"/>
                </a:schemeClr>
              </a:solidFill>
              <a:latin typeface="Lucida Grande"/>
            </a:endParaRPr>
          </a:p>
          <a:p>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dirty="0">
                <a:solidFill>
                  <a:schemeClr val="tx1">
                    <a:lumMod val="50000"/>
                    <a:lumOff val="50000"/>
                  </a:schemeClr>
                </a:solidFill>
                <a:latin typeface="Lucida Grande"/>
              </a:rPr>
              <a:t> 	If a material can comfortably accommodate an annual range of 	13-23 ˚C, 	with an annual average of say 17 ˚C it may be considered better than 	running HVAC systems at 17 ˚C </a:t>
            </a:r>
            <a:r>
              <a:rPr lang="en-US" dirty="0">
                <a:solidFill>
                  <a:schemeClr val="tx1">
                    <a:lumMod val="50000"/>
                    <a:lumOff val="50000"/>
                  </a:schemeClr>
                </a:solidFill>
                <a:latin typeface="Gill Sans MT" panose="020B0502020104020203" pitchFamily="34" charset="0"/>
              </a:rPr>
              <a:t>± 1</a:t>
            </a:r>
            <a:r>
              <a:rPr lang="en-US" dirty="0">
                <a:solidFill>
                  <a:schemeClr val="tx1">
                    <a:lumMod val="50000"/>
                    <a:lumOff val="50000"/>
                  </a:schemeClr>
                </a:solidFill>
                <a:latin typeface="Lucida Grande"/>
              </a:rPr>
              <a:t> ˚C, given their propensity to fail and 	the annual energy and maintenance costs and carbon emissions of 	seeking to maintain a fixed point.</a:t>
            </a:r>
          </a:p>
          <a:p>
            <a:endParaRPr lang="en-US" sz="1200" dirty="0">
              <a:solidFill>
                <a:schemeClr val="tx1">
                  <a:lumMod val="50000"/>
                  <a:lumOff val="50000"/>
                </a:schemeClr>
              </a:solidFill>
              <a:latin typeface="Lucida Grande"/>
            </a:endParaRPr>
          </a:p>
          <a:p>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Grande"/>
              </a:rPr>
              <a:t>•</a:t>
            </a:r>
            <a:r>
              <a:rPr lang="en-US" dirty="0">
                <a:solidFill>
                  <a:schemeClr val="tx1">
                    <a:lumMod val="50000"/>
                    <a:lumOff val="50000"/>
                  </a:schemeClr>
                </a:solidFill>
                <a:latin typeface="Lucida Grande"/>
              </a:rPr>
              <a:t> 	Can we reliably say that the thermodynamic benefits e.g. of the 	temp 	dropping to 13 ˚C in winter comfortably off-set the higher summer 	temperature of up to 23 ˚C and result in as least as good a preservative 	environment as a continuous 17 ˚C?  Can anyone reliably measure the 	difference in longevity of 1 ˚C?  Even if they could, would it be worth it?</a:t>
            </a:r>
          </a:p>
        </p:txBody>
      </p:sp>
      <p:sp>
        <p:nvSpPr>
          <p:cNvPr id="7" name="Title 1"/>
          <p:cNvSpPr>
            <a:spLocks noGrp="1"/>
          </p:cNvSpPr>
          <p:nvPr>
            <p:ph type="ctrTitle"/>
          </p:nvPr>
        </p:nvSpPr>
        <p:spPr>
          <a:xfrm>
            <a:off x="395653" y="1017695"/>
            <a:ext cx="8352693" cy="658806"/>
          </a:xfrm>
        </p:spPr>
        <p:txBody>
          <a:bodyPr>
            <a:noAutofit/>
          </a:bodyPr>
          <a:lstStyle/>
          <a:p>
            <a:r>
              <a:rPr lang="en-US" sz="3400" dirty="0">
                <a:solidFill>
                  <a:schemeClr val="tx2"/>
                </a:solidFill>
                <a:latin typeface="Lucida Grande"/>
              </a:rPr>
              <a:t>Fixed point temp vs. Annual average</a:t>
            </a:r>
          </a:p>
        </p:txBody>
      </p:sp>
      <p:sp>
        <p:nvSpPr>
          <p:cNvPr id="5" name="Footer Placeholder 4"/>
          <p:cNvSpPr>
            <a:spLocks noGrp="1"/>
          </p:cNvSpPr>
          <p:nvPr>
            <p:ph type="ftr" sz="quarter" idx="11"/>
          </p:nvPr>
        </p:nvSpPr>
        <p:spPr>
          <a:xfrm>
            <a:off x="1194955" y="6524047"/>
            <a:ext cx="6816436" cy="261217"/>
          </a:xfrm>
        </p:spPr>
        <p:txBody>
          <a:bodyPr/>
          <a:lstStyle/>
          <a:p>
            <a:r>
              <a:rPr lang="en-US" b="1" dirty="0">
                <a:solidFill>
                  <a:schemeClr val="bg2"/>
                </a:solidFill>
                <a:latin typeface="Lucida Grande"/>
              </a:rPr>
              <a:t>We exist to support the vast majority of institutions that do not have conservation staff</a:t>
            </a:r>
          </a:p>
        </p:txBody>
      </p:sp>
    </p:spTree>
    <p:extLst>
      <p:ext uri="{BB962C8B-B14F-4D97-AF65-F5344CB8AC3E}">
        <p14:creationId xmlns:p14="http://schemas.microsoft.com/office/powerpoint/2010/main" val="2498162400"/>
      </p:ext>
    </p:extLst>
  </p:cSld>
  <p:clrMapOvr>
    <a:masterClrMapping/>
  </p:clrMapOvr>
</p:sld>
</file>

<file path=ppt/theme/theme1.xml><?xml version="1.0" encoding="utf-8"?>
<a:theme xmlns:a="http://schemas.openxmlformats.org/drawingml/2006/main" name="Office Theme">
  <a:themeElements>
    <a:clrScheme name="NCS colours">
      <a:dk1>
        <a:sysClr val="windowText" lastClr="000000"/>
      </a:dk1>
      <a:lt1>
        <a:sysClr val="window" lastClr="FFFFFF"/>
      </a:lt1>
      <a:dk2>
        <a:srgbClr val="004A50"/>
      </a:dk2>
      <a:lt2>
        <a:srgbClr val="EEECE1"/>
      </a:lt2>
      <a:accent1>
        <a:srgbClr val="5E516B"/>
      </a:accent1>
      <a:accent2>
        <a:srgbClr val="435966"/>
      </a:accent2>
      <a:accent3>
        <a:srgbClr val="394261"/>
      </a:accent3>
      <a:accent4>
        <a:srgbClr val="6F5B5D"/>
      </a:accent4>
      <a:accent5>
        <a:srgbClr val="DCCDB8"/>
      </a:accent5>
      <a:accent6>
        <a:srgbClr val="627A64"/>
      </a:accent6>
      <a:hlink>
        <a:srgbClr val="004D74"/>
      </a:hlink>
      <a:folHlink>
        <a:srgbClr val="5B4F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1537</TotalTime>
  <Words>3042</Words>
  <Application>Microsoft Office PowerPoint</Application>
  <PresentationFormat>On-screen Show (4:3)</PresentationFormat>
  <Paragraphs>257</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Gill Sans MT</vt:lpstr>
      <vt:lpstr>Lucida Grande</vt:lpstr>
      <vt:lpstr>Office Theme</vt:lpstr>
      <vt:lpstr>Passive is Sustainable  An exploration of passive storage environment vs. HVAC controls</vt:lpstr>
      <vt:lpstr>How to define ‘Sustainable Storage’?</vt:lpstr>
      <vt:lpstr>Current BS/EN standards for storage  BS EN 16893:2018</vt:lpstr>
      <vt:lpstr>History - BS5454</vt:lpstr>
      <vt:lpstr>Fears of ‘stagnant air’</vt:lpstr>
      <vt:lpstr>Air Movement + Fresh Air</vt:lpstr>
      <vt:lpstr>Ventilation – M&amp;E engineer’s myth</vt:lpstr>
      <vt:lpstr>BS5454 v BS4971:2017</vt:lpstr>
      <vt:lpstr>Fixed point temp vs. Annual average</vt:lpstr>
      <vt:lpstr>HVAC review</vt:lpstr>
      <vt:lpstr>HVAC risks</vt:lpstr>
      <vt:lpstr>HVAC design</vt:lpstr>
      <vt:lpstr>HVAC failure</vt:lpstr>
      <vt:lpstr>HVAC failure</vt:lpstr>
      <vt:lpstr>EN 16893 &amp; Passive Principles</vt:lpstr>
      <vt:lpstr>Features to Remember</vt:lpstr>
      <vt:lpstr>Significance of Air Tightness</vt:lpstr>
      <vt:lpstr>PowerPoint Presentation</vt:lpstr>
      <vt:lpstr>PowerPoint Presentation</vt:lpstr>
      <vt:lpstr> Imagine a half a litre water soaked up across 60 tonnes of archives – would they get wet?  If the collection of 60 tonnes has 10% m.c. (6000Kg) at 15˚C and causes an air RH equilibrium of 50%, assuming it increases proportionally it will need to absorb two fifths of its water content to produce a 70% RH equilibrium (2400Kg or 2400 Litres)  </vt:lpstr>
      <vt:lpstr> At e.g. 1 room air change per DAY with 70% RH air, how long would it take for the archives to soak up enough water to reach equilibrium?   At 2 litres of airborne water per day it would take 1200 days – over 3 years – to absorb enough water (2400 litres) to create an equilibrium at 70% RH  </vt:lpstr>
      <vt:lpstr>Following the old 5454, at 6 room air changes per HOUR (one every 10 minutes) at 70% RH how long would it take for the archives to soak up enough water to reach equilibrium?   At 2 litres every 10 minutes, 288 litres per day, sufficient water input in 8.33 days, just over a week</vt:lpstr>
      <vt:lpstr>What happens when we switch off the HVAC?</vt:lpstr>
      <vt:lpstr>Example – On to Off</vt:lpstr>
      <vt:lpstr>Can our store be suitable without HVAC?</vt:lpstr>
      <vt:lpstr>Can our store be suitable without HVAC?</vt:lpstr>
      <vt:lpstr>Can our store be suitable without HVAC?</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chris</cp:lastModifiedBy>
  <cp:revision>102</cp:revision>
  <dcterms:created xsi:type="dcterms:W3CDTF">2014-04-23T12:25:16Z</dcterms:created>
  <dcterms:modified xsi:type="dcterms:W3CDTF">2021-08-26T14:20:18Z</dcterms:modified>
</cp:coreProperties>
</file>